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83" r:id="rId2"/>
    <p:sldId id="703" r:id="rId3"/>
    <p:sldId id="704" r:id="rId4"/>
    <p:sldId id="705" r:id="rId5"/>
    <p:sldId id="706" r:id="rId6"/>
    <p:sldId id="707" r:id="rId7"/>
    <p:sldId id="708" r:id="rId8"/>
    <p:sldId id="709" r:id="rId9"/>
    <p:sldId id="710" r:id="rId10"/>
    <p:sldId id="711" r:id="rId11"/>
    <p:sldId id="712" r:id="rId12"/>
    <p:sldId id="713" r:id="rId13"/>
    <p:sldId id="714" r:id="rId14"/>
    <p:sldId id="715" r:id="rId15"/>
    <p:sldId id="716" r:id="rId16"/>
    <p:sldId id="717" r:id="rId17"/>
    <p:sldId id="718" r:id="rId18"/>
    <p:sldId id="719" r:id="rId19"/>
    <p:sldId id="720" r:id="rId20"/>
    <p:sldId id="721" r:id="rId21"/>
    <p:sldId id="722" r:id="rId22"/>
    <p:sldId id="723" r:id="rId23"/>
    <p:sldId id="735" r:id="rId24"/>
    <p:sldId id="736" r:id="rId25"/>
    <p:sldId id="737" r:id="rId26"/>
    <p:sldId id="738" r:id="rId27"/>
    <p:sldId id="739" r:id="rId28"/>
    <p:sldId id="740" r:id="rId29"/>
    <p:sldId id="741" r:id="rId30"/>
    <p:sldId id="742" r:id="rId31"/>
    <p:sldId id="744" r:id="rId32"/>
    <p:sldId id="745" r:id="rId33"/>
    <p:sldId id="746" r:id="rId34"/>
    <p:sldId id="747" r:id="rId35"/>
    <p:sldId id="748" r:id="rId36"/>
    <p:sldId id="749" r:id="rId37"/>
    <p:sldId id="750" r:id="rId38"/>
    <p:sldId id="751" r:id="rId39"/>
    <p:sldId id="752" r:id="rId40"/>
    <p:sldId id="753" r:id="rId41"/>
    <p:sldId id="755" r:id="rId42"/>
    <p:sldId id="759" r:id="rId43"/>
    <p:sldId id="761" r:id="rId44"/>
    <p:sldId id="760" r:id="rId45"/>
    <p:sldId id="762" r:id="rId46"/>
    <p:sldId id="758" r:id="rId47"/>
  </p:sldIdLst>
  <p:sldSz cx="9144000" cy="6858000" type="screen4x3"/>
  <p:notesSz cx="6858000" cy="9144000"/>
  <p:custDataLst>
    <p:tags r:id="rId49"/>
  </p:custDataLst>
  <p:defaultTextStyle>
    <a:defPPr>
      <a:defRPr lang="en-US"/>
    </a:defPPr>
    <a:lvl1pPr algn="l" rtl="0" fontAlgn="base">
      <a:spcBef>
        <a:spcPct val="0"/>
      </a:spcBef>
      <a:spcAft>
        <a:spcPct val="0"/>
      </a:spcAft>
      <a:defRPr kern="1200">
        <a:solidFill>
          <a:schemeClr val="tx1"/>
        </a:solidFill>
        <a:latin typeface="Arial Unicode MS" panose="020B0604020202020204" pitchFamily="34" charset="-128"/>
        <a:ea typeface="+mn-ea"/>
        <a:cs typeface="+mn-cs"/>
      </a:defRPr>
    </a:lvl1pPr>
    <a:lvl2pPr marL="457200" algn="l" rtl="0" fontAlgn="base">
      <a:spcBef>
        <a:spcPct val="0"/>
      </a:spcBef>
      <a:spcAft>
        <a:spcPct val="0"/>
      </a:spcAft>
      <a:defRPr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kern="1200">
        <a:solidFill>
          <a:schemeClr val="tx1"/>
        </a:solidFill>
        <a:latin typeface="Arial Unicode MS" panose="020B0604020202020204" pitchFamily="34" charset="-128"/>
        <a:ea typeface="+mn-ea"/>
        <a:cs typeface="+mn-cs"/>
      </a:defRPr>
    </a:lvl5pPr>
    <a:lvl6pPr marL="2286000" algn="l" defTabSz="914400" rtl="0" eaLnBrk="1" latinLnBrk="0" hangingPunct="1">
      <a:defRPr kern="1200">
        <a:solidFill>
          <a:schemeClr val="tx1"/>
        </a:solidFill>
        <a:latin typeface="Arial Unicode MS" panose="020B0604020202020204" pitchFamily="34" charset="-128"/>
        <a:ea typeface="+mn-ea"/>
        <a:cs typeface="+mn-cs"/>
      </a:defRPr>
    </a:lvl6pPr>
    <a:lvl7pPr marL="2743200" algn="l" defTabSz="914400" rtl="0" eaLnBrk="1" latinLnBrk="0" hangingPunct="1">
      <a:defRPr kern="1200">
        <a:solidFill>
          <a:schemeClr val="tx1"/>
        </a:solidFill>
        <a:latin typeface="Arial Unicode MS" panose="020B0604020202020204" pitchFamily="34" charset="-128"/>
        <a:ea typeface="+mn-ea"/>
        <a:cs typeface="+mn-cs"/>
      </a:defRPr>
    </a:lvl7pPr>
    <a:lvl8pPr marL="3200400" algn="l" defTabSz="914400" rtl="0" eaLnBrk="1" latinLnBrk="0" hangingPunct="1">
      <a:defRPr kern="1200">
        <a:solidFill>
          <a:schemeClr val="tx1"/>
        </a:solidFill>
        <a:latin typeface="Arial Unicode MS" panose="020B0604020202020204" pitchFamily="34" charset="-128"/>
        <a:ea typeface="+mn-ea"/>
        <a:cs typeface="+mn-cs"/>
      </a:defRPr>
    </a:lvl8pPr>
    <a:lvl9pPr marL="3657600" algn="l" defTabSz="914400" rtl="0" eaLnBrk="1" latinLnBrk="0" hangingPunct="1">
      <a:defRPr kern="1200">
        <a:solidFill>
          <a:schemeClr val="tx1"/>
        </a:solidFill>
        <a:latin typeface="Arial Unicode MS" panose="020B0604020202020204" pitchFamily="34" charset="-128"/>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33C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1383" autoAdjust="0"/>
  </p:normalViewPr>
  <p:slideViewPr>
    <p:cSldViewPr>
      <p:cViewPr varScale="1">
        <p:scale>
          <a:sx n="186" d="100"/>
          <a:sy n="186" d="100"/>
        </p:scale>
        <p:origin x="1122" y="1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67D6EC3C-A835-41D6-AD1F-A4FC214C567C}" type="slidenum">
              <a:rPr lang="en-US"/>
              <a:pPr/>
              <a:t>‹#›</a:t>
            </a:fld>
            <a:endParaRPr lang="en-US"/>
          </a:p>
        </p:txBody>
      </p:sp>
    </p:spTree>
    <p:extLst>
      <p:ext uri="{BB962C8B-B14F-4D97-AF65-F5344CB8AC3E}">
        <p14:creationId xmlns:p14="http://schemas.microsoft.com/office/powerpoint/2010/main" val="42002914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E824FF-E907-4F88-ACEC-E5E88539CB23}" type="slidenum">
              <a:rPr lang="en-US"/>
              <a:pPr/>
              <a:t>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67737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C9E7E-DE35-4ADB-B86C-D18E52FCB906}" type="slidenum">
              <a:rPr lang="en-US" altLang="en-US"/>
              <a:pPr/>
              <a:t>10</a:t>
            </a:fld>
            <a:endParaRPr lang="en-US" altLang="en-US"/>
          </a:p>
        </p:txBody>
      </p:sp>
      <p:sp>
        <p:nvSpPr>
          <p:cNvPr id="781314"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81315"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I’ll now introduce our new simplification procedure.</a:t>
            </a:r>
          </a:p>
          <a:p>
            <a:pPr defTabSz="901700"/>
            <a:r>
              <a:rPr lang="en-US" altLang="zh-CN"/>
              <a:t>Conceptually it’s extremely simple.</a:t>
            </a:r>
          </a:p>
          <a:p>
            <a:pPr defTabSz="901700"/>
            <a:r>
              <a:rPr lang="en-US" altLang="zh-CN"/>
              <a:t>It simplifies the original mesh by applying to it a sequence of edge collapse transformations.</a:t>
            </a:r>
          </a:p>
          <a:p>
            <a:pPr defTabSz="901700"/>
            <a:r>
              <a:rPr lang="en-US" altLang="zh-CN"/>
              <a:t>As shown here, an edge collapse is a local mesh operation that takes two adjacent vertices of the mesh and unifies them into one, removing two faces in the process.</a:t>
            </a:r>
          </a:p>
          <a:p>
            <a:pPr defTabSz="901700"/>
            <a:r>
              <a:rPr lang="en-US" altLang="zh-CN"/>
              <a:t>Note that the position of the new unified vertex can be arbitrary.</a:t>
            </a:r>
          </a:p>
          <a:p>
            <a:pPr defTabSz="901700"/>
            <a:endParaRPr lang="en-US" altLang="zh-CN"/>
          </a:p>
          <a:p>
            <a:pPr defTabSz="901700"/>
            <a:r>
              <a:rPr lang="en-US" altLang="zh-CN" b="1"/>
              <a:t>&lt;click&gt;</a:t>
            </a:r>
            <a:r>
              <a:rPr lang="en-US" altLang="zh-CN"/>
              <a:t>  Of course, there is an optimization procedure for selecting which edges to collapse and what geometry to assign to the new vertices, and I’ll return to that issue a little later.</a:t>
            </a:r>
          </a:p>
          <a:p>
            <a:pPr defTabSz="901700"/>
            <a:endParaRPr lang="en-US" altLang="zh-CN"/>
          </a:p>
          <a:p>
            <a:pPr defTabSz="901700"/>
            <a:r>
              <a:rPr lang="en-US" altLang="zh-CN" b="1"/>
              <a:t>&lt;click&gt;&lt;35mm&gt;</a:t>
            </a:r>
            <a:r>
              <a:rPr lang="en-US" altLang="zh-CN"/>
              <a:t> (copy slide)</a:t>
            </a:r>
          </a:p>
        </p:txBody>
      </p:sp>
    </p:spTree>
    <p:extLst>
      <p:ext uri="{BB962C8B-B14F-4D97-AF65-F5344CB8AC3E}">
        <p14:creationId xmlns:p14="http://schemas.microsoft.com/office/powerpoint/2010/main" val="405596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C843CC-6094-4558-9059-F27984E8228B}" type="slidenum">
              <a:rPr lang="en-US" altLang="en-US"/>
              <a:pPr/>
              <a:t>11</a:t>
            </a:fld>
            <a:endParaRPr lang="en-US" altLang="en-US"/>
          </a:p>
        </p:txBody>
      </p:sp>
      <p:sp>
        <p:nvSpPr>
          <p:cNvPr id="783362"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83363"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Thus the simplification starts with the original mesh, denoted M^n, and through a sequence of edge collapse transformations, simplifies it down to a very coarse base mesh, M^0.</a:t>
            </a:r>
          </a:p>
          <a:p>
            <a:pPr defTabSz="901700"/>
            <a:endParaRPr lang="en-US" altLang="zh-CN"/>
          </a:p>
          <a:p>
            <a:pPr defTabSz="901700"/>
            <a:r>
              <a:rPr lang="en-US" altLang="zh-CN" b="1"/>
              <a:t>&lt;click&gt;</a:t>
            </a:r>
            <a:r>
              <a:rPr lang="en-US" altLang="zh-CN"/>
              <a:t>  You can see the effect of the very last edge collapse transforming M^1 into M^0; it removes the last window from the airplane.</a:t>
            </a:r>
          </a:p>
        </p:txBody>
      </p:sp>
    </p:spTree>
    <p:extLst>
      <p:ext uri="{BB962C8B-B14F-4D97-AF65-F5344CB8AC3E}">
        <p14:creationId xmlns:p14="http://schemas.microsoft.com/office/powerpoint/2010/main" val="228399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052C4D-785B-43B8-BBEB-2FADC40D6E52}" type="slidenum">
              <a:rPr lang="en-US" altLang="en-US"/>
              <a:pPr/>
              <a:t>12</a:t>
            </a:fld>
            <a:endParaRPr lang="en-US" altLang="en-US"/>
          </a:p>
        </p:txBody>
      </p:sp>
      <p:sp>
        <p:nvSpPr>
          <p:cNvPr id="785410" name="Rectangle 2"/>
          <p:cNvSpPr>
            <a:spLocks noGrp="1" noRot="1" noChangeAspect="1" noChangeArrowheads="1" noTextEdit="1"/>
          </p:cNvSpPr>
          <p:nvPr>
            <p:ph type="sldImg"/>
          </p:nvPr>
        </p:nvSpPr>
        <p:spPr>
          <a:xfrm>
            <a:off x="1152525" y="703263"/>
            <a:ext cx="4552950" cy="3414712"/>
          </a:xfrm>
          <a:ln w="12700" cap="flat">
            <a:solidFill>
              <a:schemeClr val="tx1"/>
            </a:solidFill>
          </a:ln>
          <a:extLst>
            <a:ext uri="{909E8E84-426E-40DD-AFC4-6F175D3DCCD1}">
              <a14:hiddenFill xmlns:a14="http://schemas.microsoft.com/office/drawing/2010/main">
                <a:noFill/>
              </a14:hiddenFill>
            </a:ext>
          </a:extLst>
        </p:spPr>
      </p:sp>
      <p:sp>
        <p:nvSpPr>
          <p:cNvPr id="785411" name="Rectangle 3"/>
          <p:cNvSpPr>
            <a:spLocks noGrp="1" noChangeArrowheads="1"/>
          </p:cNvSpPr>
          <p:nvPr>
            <p:ph type="body" idx="1"/>
          </p:nvPr>
        </p:nvSpPr>
        <p:spPr>
          <a:xfrm>
            <a:off x="912813" y="4340225"/>
            <a:ext cx="5032375" cy="4117975"/>
          </a:xfrm>
          <a:noFill/>
          <a:ln/>
        </p:spPr>
        <p:txBody>
          <a:bodyPr lIns="92004" tIns="46782" rIns="92004" bIns="46782"/>
          <a:lstStyle/>
          <a:p>
            <a:pPr defTabSz="901700"/>
            <a:r>
              <a:rPr lang="en-US" altLang="zh-CN"/>
              <a:t>A key observation is that the edge collapse transformation is invertible.</a:t>
            </a:r>
          </a:p>
          <a:p>
            <a:pPr defTabSz="901700"/>
            <a:r>
              <a:rPr lang="en-US" altLang="zh-CN"/>
              <a:t>I call its inverse a “vertex split”.</a:t>
            </a:r>
          </a:p>
          <a:p>
            <a:pPr defTabSz="901700"/>
            <a:r>
              <a:rPr lang="en-US" altLang="zh-CN"/>
              <a:t>This operation takes as parameters a vertex v_s along with two of its neighbors v_l and v_r.  It splits v_s into two vertices, creating two new faces in the process.</a:t>
            </a:r>
          </a:p>
          <a:p>
            <a:pPr defTabSz="901700"/>
            <a:r>
              <a:rPr lang="en-US" altLang="zh-CN"/>
              <a:t>The vertex split record also requires the positions of the two split vertices as well as other appearance attributes associated with the new neighborhood.</a:t>
            </a:r>
          </a:p>
          <a:p>
            <a:pPr defTabSz="901700"/>
            <a:endParaRPr lang="en-US" altLang="zh-CN"/>
          </a:p>
          <a:p>
            <a:pPr defTabSz="901700"/>
            <a:r>
              <a:rPr lang="en-US" altLang="zh-CN" b="1"/>
              <a:t>&lt;click&gt;&lt;35mm&gt;</a:t>
            </a:r>
            <a:r>
              <a:rPr lang="en-US" altLang="zh-CN"/>
              <a:t> (copy slide)</a:t>
            </a:r>
          </a:p>
        </p:txBody>
      </p:sp>
    </p:spTree>
    <p:extLst>
      <p:ext uri="{BB962C8B-B14F-4D97-AF65-F5344CB8AC3E}">
        <p14:creationId xmlns:p14="http://schemas.microsoft.com/office/powerpoint/2010/main" val="313147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6FDB73-FAB6-4098-85DA-57AF40A1064E}" type="slidenum">
              <a:rPr lang="en-US" altLang="en-US"/>
              <a:pPr/>
              <a:t>13</a:t>
            </a:fld>
            <a:endParaRPr lang="en-US" altLang="en-US"/>
          </a:p>
        </p:txBody>
      </p:sp>
      <p:sp>
        <p:nvSpPr>
          <p:cNvPr id="787458" name="Rectangle 2"/>
          <p:cNvSpPr>
            <a:spLocks noGrp="1" noRot="1" noChangeAspect="1" noChangeArrowheads="1" noTextEdit="1"/>
          </p:cNvSpPr>
          <p:nvPr>
            <p:ph type="sldImg"/>
          </p:nvPr>
        </p:nvSpPr>
        <p:spPr>
          <a:xfrm>
            <a:off x="1152525" y="703263"/>
            <a:ext cx="4552950" cy="3414712"/>
          </a:xfrm>
          <a:ln w="12700" cap="flat">
            <a:solidFill>
              <a:schemeClr val="tx1"/>
            </a:solidFill>
          </a:ln>
          <a:extLst>
            <a:ext uri="{909E8E84-426E-40DD-AFC4-6F175D3DCCD1}">
              <a14:hiddenFill xmlns:a14="http://schemas.microsoft.com/office/drawing/2010/main">
                <a:noFill/>
              </a14:hiddenFill>
            </a:ext>
          </a:extLst>
        </p:spPr>
      </p:sp>
      <p:sp>
        <p:nvSpPr>
          <p:cNvPr id="787459" name="Rectangle 3"/>
          <p:cNvSpPr>
            <a:spLocks noGrp="1" noChangeArrowheads="1"/>
          </p:cNvSpPr>
          <p:nvPr>
            <p:ph type="body" idx="1"/>
          </p:nvPr>
        </p:nvSpPr>
        <p:spPr>
          <a:xfrm>
            <a:off x="912813" y="4340225"/>
            <a:ext cx="5032375" cy="4117975"/>
          </a:xfrm>
          <a:noFill/>
          <a:ln/>
        </p:spPr>
        <p:txBody>
          <a:bodyPr lIns="92004" tIns="46782" rIns="92004" bIns="46782"/>
          <a:lstStyle/>
          <a:p>
            <a:pPr defTabSz="901700"/>
            <a:r>
              <a:rPr lang="en-US" altLang="zh-CN"/>
              <a:t>We can therefore flip the previous diagram, starting with the base mesh M^0, and apply to it a sequence of vertex split transformations</a:t>
            </a:r>
          </a:p>
          <a:p>
            <a:pPr defTabSz="901700"/>
            <a:r>
              <a:rPr lang="en-US" altLang="zh-CN" b="1"/>
              <a:t>&lt;click&gt;</a:t>
            </a:r>
            <a:r>
              <a:rPr lang="en-US" altLang="zh-CN"/>
              <a:t> the first vertex split introduces one vertex and two faces.</a:t>
            </a:r>
          </a:p>
          <a:p>
            <a:pPr defTabSz="901700"/>
            <a:r>
              <a:rPr lang="en-US" altLang="zh-CN" b="1"/>
              <a:t>&lt;click&gt;</a:t>
            </a:r>
            <a:r>
              <a:rPr lang="en-US" altLang="zh-CN"/>
              <a:t> subsequent vertex splits recover more and more detail.</a:t>
            </a:r>
          </a:p>
          <a:p>
            <a:pPr defTabSz="901700"/>
            <a:r>
              <a:rPr lang="en-US" altLang="zh-CN" b="1"/>
              <a:t>&lt;click&gt;</a:t>
            </a:r>
            <a:r>
              <a:rPr lang="en-US" altLang="zh-CN"/>
              <a:t> after all vertex splits have been applied, the original mesh M^n is recovered </a:t>
            </a:r>
            <a:r>
              <a:rPr lang="en-US" altLang="zh-CN" b="1"/>
              <a:t>exactly</a:t>
            </a:r>
            <a:r>
              <a:rPr lang="en-US" altLang="zh-CN"/>
              <a:t>.</a:t>
            </a:r>
          </a:p>
          <a:p>
            <a:pPr defTabSz="901700"/>
            <a:endParaRPr lang="en-US" altLang="zh-CN"/>
          </a:p>
          <a:p>
            <a:pPr defTabSz="901700"/>
            <a:r>
              <a:rPr lang="en-US" altLang="zh-CN"/>
              <a:t>Therefore, the base mesh M^0 together with the sequence of vertex split records </a:t>
            </a:r>
            <a:r>
              <a:rPr lang="en-US" altLang="zh-CN" b="1"/>
              <a:t>&lt;click&gt;</a:t>
            </a:r>
            <a:r>
              <a:rPr lang="en-US" altLang="zh-CN"/>
              <a:t> forms an alternate representation for the mesh.  This is what I refer to as the progressive mesh representation.</a:t>
            </a:r>
          </a:p>
          <a:p>
            <a:pPr defTabSz="901700"/>
            <a:r>
              <a:rPr lang="en-US" altLang="zh-CN" b="1"/>
              <a:t>&lt;click&gt;</a:t>
            </a:r>
            <a:r>
              <a:rPr lang="en-US" altLang="zh-CN"/>
              <a:t> It is equivalent to knowing the original mesh.  It just expresses it in a different format.</a:t>
            </a:r>
          </a:p>
          <a:p>
            <a:pPr defTabSz="901700"/>
            <a:endParaRPr lang="en-US" altLang="zh-CN"/>
          </a:p>
          <a:p>
            <a:pPr defTabSz="901700"/>
            <a:r>
              <a:rPr lang="en-US" altLang="zh-CN" b="1"/>
              <a:t>&lt;click&gt;&lt;35mm&gt;</a:t>
            </a:r>
            <a:r>
              <a:rPr lang="en-US" altLang="zh-CN"/>
              <a:t>(copy slide)</a:t>
            </a:r>
          </a:p>
          <a:p>
            <a:pPr defTabSz="901700"/>
            <a:r>
              <a:rPr lang="en-US" altLang="zh-CN" b="1"/>
              <a:t>&lt;click&gt;&lt;video&gt;</a:t>
            </a:r>
            <a:r>
              <a:rPr lang="en-US" altLang="zh-CN"/>
              <a:t> Here is a quick video demonstrating the simplification process.  The original mesh has 1600 faces; it is simplified down to about 20 faces.</a:t>
            </a:r>
          </a:p>
          <a:p>
            <a:pPr defTabSz="901700"/>
            <a:r>
              <a:rPr lang="en-US" altLang="zh-CN"/>
              <a:t>Now here is an illustration of the reconstruction process.</a:t>
            </a:r>
          </a:p>
          <a:p>
            <a:pPr defTabSz="901700"/>
            <a:r>
              <a:rPr lang="en-US" altLang="zh-CN"/>
              <a:t>(you’ll have to trust me that I’m not playing the tape backwards :-) )</a:t>
            </a:r>
          </a:p>
        </p:txBody>
      </p:sp>
    </p:spTree>
    <p:extLst>
      <p:ext uri="{BB962C8B-B14F-4D97-AF65-F5344CB8AC3E}">
        <p14:creationId xmlns:p14="http://schemas.microsoft.com/office/powerpoint/2010/main" val="1353005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E7A38D-899D-481A-A97D-D70FCE4B41B8}" type="slidenum">
              <a:rPr lang="en-US" altLang="en-US"/>
              <a:pPr/>
              <a:t>14</a:t>
            </a:fld>
            <a:endParaRPr lang="en-US" altLang="en-US"/>
          </a:p>
        </p:txBody>
      </p:sp>
      <p:sp>
        <p:nvSpPr>
          <p:cNvPr id="789506"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89507"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I’ll now discuss several advantages of this progressive mesh representation.</a:t>
            </a:r>
          </a:p>
          <a:p>
            <a:pPr defTabSz="901700"/>
            <a:r>
              <a:rPr lang="en-US" altLang="zh-CN"/>
              <a:t>First, it is a continuous-resolution representation.</a:t>
            </a:r>
          </a:p>
          <a:p>
            <a:pPr defTabSz="901700"/>
            <a:r>
              <a:rPr lang="en-US" altLang="zh-CN"/>
              <a:t>What I mean by this is that from it one can recover approximating meshes of any desired complexity.</a:t>
            </a:r>
          </a:p>
          <a:p>
            <a:pPr defTabSz="901700"/>
            <a:r>
              <a:rPr lang="en-US" altLang="zh-CN"/>
              <a:t>This is achieved by applying to the base mesh a prefix of the vertex split sequence.</a:t>
            </a:r>
          </a:p>
          <a:p>
            <a:pPr defTabSz="901700"/>
            <a:r>
              <a:rPr lang="en-US" altLang="zh-CN" b="1"/>
              <a:t>&lt;click&gt;</a:t>
            </a:r>
            <a:r>
              <a:rPr lang="en-US" altLang="zh-CN"/>
              <a:t> So if one wants to recover a mesh with 3,478 faces,</a:t>
            </a:r>
          </a:p>
          <a:p>
            <a:pPr defTabSz="901700"/>
            <a:r>
              <a:rPr lang="en-US" altLang="zh-CN" b="1"/>
              <a:t>&lt;click&gt;</a:t>
            </a:r>
            <a:r>
              <a:rPr lang="en-US" altLang="zh-CN"/>
              <a:t> it can be retrieved very efficiently.</a:t>
            </a:r>
          </a:p>
          <a:p>
            <a:pPr defTabSz="901700"/>
            <a:r>
              <a:rPr lang="en-US" altLang="zh-CN" b="1"/>
              <a:t>&lt;click&gt;</a:t>
            </a:r>
            <a:r>
              <a:rPr lang="en-US" altLang="zh-CN"/>
              <a:t>  In effect, this defines a continuous family of approximating meshes (from the base mesh M^0 to the original mesh M^n), and we can interate through these meshes by applying edge collapses and vertex splits.</a:t>
            </a:r>
            <a:endParaRPr lang="en-US" altLang="zh-CN" b="1"/>
          </a:p>
          <a:p>
            <a:pPr defTabSz="901700"/>
            <a:r>
              <a:rPr lang="en-US" altLang="zh-CN" b="1"/>
              <a:t>&lt;click&gt;</a:t>
            </a:r>
            <a:r>
              <a:rPr lang="en-US" altLang="zh-CN"/>
              <a:t>  In fact, this can be done very efficiently.  On a fast Pentium, we obtain a reconstruction rate of about 100,000 faces/sec, and a simplification rate of about 200,000 faces/sec.</a:t>
            </a:r>
          </a:p>
          <a:p>
            <a:pPr defTabSz="901700"/>
            <a:r>
              <a:rPr lang="en-US" altLang="zh-CN" b="1"/>
              <a:t>&lt;click&gt;&lt;video&gt;</a:t>
            </a:r>
            <a:r>
              <a:rPr lang="en-US" altLang="zh-CN"/>
              <a:t> I’ll now show two examples demonstrating this.  All these videos were recorded in real-time on an SGI Indigo2 workstation.  In fact, the bottleneck in most of these examples is rendering time.</a:t>
            </a:r>
          </a:p>
        </p:txBody>
      </p:sp>
    </p:spTree>
    <p:extLst>
      <p:ext uri="{BB962C8B-B14F-4D97-AF65-F5344CB8AC3E}">
        <p14:creationId xmlns:p14="http://schemas.microsoft.com/office/powerpoint/2010/main" val="192048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DFEAB8-B043-45FC-94F5-081BF1B8BD48}" type="slidenum">
              <a:rPr lang="en-US" altLang="en-US"/>
              <a:pPr/>
              <a:t>15</a:t>
            </a:fld>
            <a:endParaRPr lang="en-US" altLang="en-US"/>
          </a:p>
        </p:txBody>
      </p:sp>
      <p:sp>
        <p:nvSpPr>
          <p:cNvPr id="791554"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91555"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Another nice property is that there exists a natural correspondence between vertices of </a:t>
            </a:r>
            <a:r>
              <a:rPr lang="en-US" altLang="zh-CN" b="1"/>
              <a:t>any </a:t>
            </a:r>
            <a:r>
              <a:rPr lang="en-US" altLang="zh-CN"/>
              <a:t>two meshes in the family of approximations.</a:t>
            </a:r>
          </a:p>
          <a:p>
            <a:pPr defTabSz="901700"/>
            <a:r>
              <a:rPr lang="en-US" altLang="zh-CN"/>
              <a:t>So, here are two meshes, a finer mesh M^f and a coarser mesh M^c.</a:t>
            </a:r>
          </a:p>
          <a:p>
            <a:pPr defTabSz="901700"/>
            <a:r>
              <a:rPr lang="en-US" altLang="zh-CN"/>
              <a:t>From the finer mesh, each edge collapse </a:t>
            </a:r>
            <a:r>
              <a:rPr lang="en-US" altLang="zh-CN" b="1"/>
              <a:t>&lt;click&gt;</a:t>
            </a:r>
            <a:r>
              <a:rPr lang="en-US" altLang="zh-CN"/>
              <a:t> unifies two vertices of the mesh into one.</a:t>
            </a:r>
          </a:p>
          <a:p>
            <a:pPr defTabSz="901700"/>
            <a:r>
              <a:rPr lang="en-US" altLang="zh-CN" b="1"/>
              <a:t>&lt;click&gt;</a:t>
            </a:r>
            <a:r>
              <a:rPr lang="en-US" altLang="zh-CN"/>
              <a:t> and this occurs repeatedly </a:t>
            </a:r>
            <a:r>
              <a:rPr lang="en-US" altLang="zh-CN" b="1"/>
              <a:t>&lt;click&gt;</a:t>
            </a:r>
            <a:r>
              <a:rPr lang="en-US" altLang="zh-CN"/>
              <a:t> until the coarser mesh is obtained.</a:t>
            </a:r>
          </a:p>
          <a:p>
            <a:pPr defTabSz="901700"/>
            <a:endParaRPr lang="en-US" altLang="zh-CN"/>
          </a:p>
          <a:p>
            <a:pPr defTabSz="901700"/>
            <a:r>
              <a:rPr lang="en-US" altLang="zh-CN"/>
              <a:t>Now we see a correspondence between vertices of the various meshes.</a:t>
            </a:r>
          </a:p>
          <a:p>
            <a:pPr defTabSz="901700"/>
            <a:r>
              <a:rPr lang="en-US" altLang="zh-CN"/>
              <a:t>When we fold together all of these correspondences, </a:t>
            </a:r>
            <a:r>
              <a:rPr lang="en-US" altLang="zh-CN" b="1"/>
              <a:t>&lt;click&gt;</a:t>
            </a:r>
          </a:p>
        </p:txBody>
      </p:sp>
    </p:spTree>
    <p:extLst>
      <p:ext uri="{BB962C8B-B14F-4D97-AF65-F5344CB8AC3E}">
        <p14:creationId xmlns:p14="http://schemas.microsoft.com/office/powerpoint/2010/main" val="243867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41F86-0814-4C87-83AC-45D3F6239115}" type="slidenum">
              <a:rPr lang="en-US" altLang="en-US"/>
              <a:pPr/>
              <a:t>16</a:t>
            </a:fld>
            <a:endParaRPr lang="en-US" altLang="en-US"/>
          </a:p>
        </p:txBody>
      </p:sp>
      <p:sp>
        <p:nvSpPr>
          <p:cNvPr id="793602"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93603"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 we find that they form a surjection, or “onto map” from the vertices of the finer mesh onto the vertices of the coarser mesh.</a:t>
            </a:r>
          </a:p>
          <a:p>
            <a:pPr defTabSz="901700"/>
            <a:r>
              <a:rPr lang="en-US" altLang="zh-CN"/>
              <a:t>This allows us to define a smooth visual transition, or geomorph, between these two meshes.</a:t>
            </a:r>
          </a:p>
          <a:p>
            <a:pPr defTabSz="901700"/>
            <a:r>
              <a:rPr lang="en-US" altLang="zh-CN"/>
              <a:t>We simply take the finer mesh M^f, and for each of its vertices, interpolate between its current position and the position of its corresponding vertex in the coarser mesh.</a:t>
            </a:r>
          </a:p>
          <a:p>
            <a:pPr defTabSz="901700"/>
            <a:endParaRPr lang="en-US" altLang="zh-CN"/>
          </a:p>
          <a:p>
            <a:pPr defTabSz="901700"/>
            <a:r>
              <a:rPr lang="en-US" altLang="zh-CN" b="1"/>
              <a:t>&lt;click&gt;&lt;video&gt;</a:t>
            </a:r>
            <a:r>
              <a:rPr lang="en-US" altLang="zh-CN"/>
              <a:t> I’ll show a few examples to demonstrate this.</a:t>
            </a:r>
          </a:p>
          <a:p>
            <a:pPr defTabSz="901700"/>
            <a:r>
              <a:rPr lang="en-US" altLang="zh-CN"/>
              <a:t>First, here is single geomorph between 2 meshes: the first has 400 faces and the second has 600 faces. As you can see, there is a smooth visual transition between the two.</a:t>
            </a:r>
          </a:p>
          <a:p>
            <a:pPr defTabSz="901700"/>
            <a:r>
              <a:rPr lang="en-US" altLang="zh-CN"/>
              <a:t>This next example shows that we can define a sequence of geomorphs to represent an object.  There are 12 geomorphs; the complexities of the meshes were chosen to be an exponential sequence.</a:t>
            </a:r>
          </a:p>
          <a:p>
            <a:pPr defTabSz="901700"/>
            <a:r>
              <a:rPr lang="en-US" altLang="zh-CN"/>
              <a:t>Finally, this example shows how this can be applied to level-of-detail control.  There are 8 geomorphs, from 1600 faces down to 200 faces.  Even though the mesh connectivities are changing discretely, the visual transitions are all smooth.</a:t>
            </a:r>
          </a:p>
        </p:txBody>
      </p:sp>
    </p:spTree>
    <p:extLst>
      <p:ext uri="{BB962C8B-B14F-4D97-AF65-F5344CB8AC3E}">
        <p14:creationId xmlns:p14="http://schemas.microsoft.com/office/powerpoint/2010/main" val="2559542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28D1A8-B064-497A-99D9-5F49D6C2894B}" type="slidenum">
              <a:rPr lang="en-US" altLang="en-US"/>
              <a:pPr/>
              <a:t>17</a:t>
            </a:fld>
            <a:endParaRPr lang="en-US" altLang="en-US"/>
          </a:p>
        </p:txBody>
      </p:sp>
      <p:sp>
        <p:nvSpPr>
          <p:cNvPr id="795650"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95651"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As you may already have guessed, progressive meshes are a natural representation for progressive transmission.</a:t>
            </a:r>
          </a:p>
          <a:p>
            <a:pPr defTabSz="901700"/>
            <a:r>
              <a:rPr lang="en-US" altLang="zh-CN"/>
              <a:t>The base mesh is transmitted first, in a traditional format, followed by the stream of vertex split records.</a:t>
            </a:r>
          </a:p>
          <a:p>
            <a:pPr defTabSz="901700"/>
            <a:r>
              <a:rPr lang="en-US" altLang="zh-CN"/>
              <a:t>The receiving process can quickly display this base mesh.</a:t>
            </a:r>
          </a:p>
          <a:p>
            <a:pPr defTabSz="901700"/>
            <a:r>
              <a:rPr lang="en-US" altLang="zh-CN" b="1"/>
              <a:t>&lt;click&gt;</a:t>
            </a:r>
            <a:r>
              <a:rPr lang="en-US" altLang="zh-CN"/>
              <a:t> Then, as more and more vertex split records arrive, it can at any point in time display the mesh constructed so far.  Reconstruction proceeds at about 100,000 faces per second.</a:t>
            </a:r>
          </a:p>
          <a:p>
            <a:pPr defTabSz="901700"/>
            <a:r>
              <a:rPr lang="en-US" altLang="zh-CN" b="1"/>
              <a:t>&lt;click&gt;</a:t>
            </a:r>
            <a:r>
              <a:rPr lang="en-US" altLang="zh-CN"/>
              <a:t> at the end of transmission, the original mesh has been recovered exactly.</a:t>
            </a:r>
          </a:p>
          <a:p>
            <a:pPr defTabSz="901700"/>
            <a:r>
              <a:rPr lang="en-US" altLang="zh-CN"/>
              <a:t>Note that this is analogous to the way that images are transmitted over the Web using progressive JPEG.</a:t>
            </a:r>
          </a:p>
        </p:txBody>
      </p:sp>
    </p:spTree>
    <p:extLst>
      <p:ext uri="{BB962C8B-B14F-4D97-AF65-F5344CB8AC3E}">
        <p14:creationId xmlns:p14="http://schemas.microsoft.com/office/powerpoint/2010/main" val="381069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CFB48-49E3-4CFA-8632-F14C63AAE21D}" type="slidenum">
              <a:rPr lang="en-US" altLang="en-US"/>
              <a:pPr/>
              <a:t>18</a:t>
            </a:fld>
            <a:endParaRPr lang="en-US" altLang="en-US"/>
          </a:p>
        </p:txBody>
      </p:sp>
      <p:sp>
        <p:nvSpPr>
          <p:cNvPr id="797698"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97699"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Another application is selective refinement.</a:t>
            </a:r>
          </a:p>
          <a:p>
            <a:pPr defTabSz="901700"/>
            <a:r>
              <a:rPr lang="en-US" altLang="zh-CN"/>
              <a:t>Sometimes it is desirable to refine the mesh only in selected regions.</a:t>
            </a:r>
          </a:p>
          <a:p>
            <a:pPr defTabSz="901700"/>
            <a:r>
              <a:rPr lang="en-US" altLang="zh-CN"/>
              <a:t>For example, as a user flies over a dense terrain model, the mesh should be refined only within the user’s view frustum.</a:t>
            </a:r>
          </a:p>
          <a:p>
            <a:pPr defTabSz="901700"/>
            <a:r>
              <a:rPr lang="en-US" altLang="zh-CN"/>
              <a:t>This can be achieved by applying to the base mesh only a selected subset of the vertex splits.</a:t>
            </a:r>
          </a:p>
          <a:p>
            <a:pPr defTabSz="901700"/>
            <a:r>
              <a:rPr lang="en-US" altLang="zh-CN"/>
              <a:t>In this simple example, vertex splits were only applied if they modified the mesh within a given view frustum, show in orange.</a:t>
            </a:r>
          </a:p>
          <a:p>
            <a:pPr defTabSz="901700"/>
            <a:endParaRPr lang="en-US" altLang="zh-CN"/>
          </a:p>
          <a:p>
            <a:pPr defTabSz="901700"/>
            <a:r>
              <a:rPr lang="en-US" altLang="zh-CN" b="1"/>
              <a:t>&lt;click&gt;&lt;35mm&gt;</a:t>
            </a:r>
            <a:r>
              <a:rPr lang="en-US" altLang="zh-CN"/>
              <a:t> This slide shows a more complex example.  Here vertex splits were performed based on 3 criteria: the view frustum, the projected size of faces, and the presence of silhouettes.</a:t>
            </a:r>
          </a:p>
          <a:p>
            <a:pPr defTabSz="901700"/>
            <a:r>
              <a:rPr lang="en-US" altLang="zh-CN"/>
              <a:t>As a result, the mesh is refined more densely near the viewer and along ridge lines of the terrain. </a:t>
            </a:r>
          </a:p>
        </p:txBody>
      </p:sp>
    </p:spTree>
    <p:extLst>
      <p:ext uri="{BB962C8B-B14F-4D97-AF65-F5344CB8AC3E}">
        <p14:creationId xmlns:p14="http://schemas.microsoft.com/office/powerpoint/2010/main" val="978037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4229CA-3BB0-4C95-B0F3-5E80FFD47A0B}" type="slidenum">
              <a:rPr lang="en-US" altLang="en-US"/>
              <a:pPr/>
              <a:t>19</a:t>
            </a:fld>
            <a:endParaRPr lang="en-US" altLang="en-US"/>
          </a:p>
        </p:txBody>
      </p:sp>
      <p:sp>
        <p:nvSpPr>
          <p:cNvPr id="799746"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99747" name="Rectangle 3"/>
          <p:cNvSpPr>
            <a:spLocks noGrp="1" noChangeArrowheads="1"/>
          </p:cNvSpPr>
          <p:nvPr>
            <p:ph type="body" idx="1"/>
          </p:nvPr>
        </p:nvSpPr>
        <p:spPr>
          <a:xfrm>
            <a:off x="912813" y="4340225"/>
            <a:ext cx="5032375" cy="4117975"/>
          </a:xfrm>
          <a:noFill/>
          <a:ln/>
        </p:spPr>
        <p:txBody>
          <a:bodyPr lIns="92004" tIns="46782" rIns="92004" bIns="46782"/>
          <a:lstStyle/>
          <a:p>
            <a:pPr defTabSz="901700"/>
            <a:r>
              <a:rPr lang="en-US" altLang="zh-CN"/>
              <a:t>I now return briefly to the issue of selecting edge collapses during simplification.</a:t>
            </a:r>
          </a:p>
          <a:p>
            <a:pPr defTabSz="901700"/>
            <a:r>
              <a:rPr lang="en-US" altLang="zh-CN"/>
              <a:t>Recall that the goal of the simplification procedure is to preserve the appearance of the model.</a:t>
            </a:r>
          </a:p>
          <a:p>
            <a:pPr defTabSz="901700"/>
            <a:r>
              <a:rPr lang="en-US" altLang="zh-CN"/>
              <a:t>This involves preserving its geometric shape, scalar fields such as color defined over its surface, and most importantly, discontinuity curves such as material boundaries and normal discontinuities.</a:t>
            </a:r>
          </a:p>
          <a:p>
            <a:pPr defTabSz="901700"/>
            <a:r>
              <a:rPr lang="en-US" altLang="zh-CN"/>
              <a:t>These 3 goals are captured in an energy metric with 3 corresponding terms.</a:t>
            </a:r>
          </a:p>
          <a:p>
            <a:pPr defTabSz="901700"/>
            <a:r>
              <a:rPr lang="en-US" altLang="zh-CN"/>
              <a:t>Ideally we would compute these integrals directly.</a:t>
            </a:r>
          </a:p>
          <a:p>
            <a:pPr defTabSz="901700"/>
            <a:r>
              <a:rPr lang="en-US" altLang="zh-CN" b="1"/>
              <a:t>&lt;click&gt;</a:t>
            </a:r>
            <a:r>
              <a:rPr lang="en-US" altLang="zh-CN"/>
              <a:t>  But, we approximate them by discrete sampling, using a set of points sampled from the original mesh.</a:t>
            </a:r>
          </a:p>
          <a:p>
            <a:pPr defTabSz="901700"/>
            <a:r>
              <a:rPr lang="en-US" altLang="zh-CN" b="1"/>
              <a:t>&lt;click&gt;&lt;35mm&gt;</a:t>
            </a:r>
            <a:r>
              <a:rPr lang="en-US" altLang="zh-CN"/>
              <a:t>  These points are shown in the left picture.</a:t>
            </a:r>
          </a:p>
        </p:txBody>
      </p:sp>
    </p:spTree>
    <p:extLst>
      <p:ext uri="{BB962C8B-B14F-4D97-AF65-F5344CB8AC3E}">
        <p14:creationId xmlns:p14="http://schemas.microsoft.com/office/powerpoint/2010/main" val="163026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1E232-2F8E-4C81-8A16-5129A8E7BC1A}" type="slidenum">
              <a:rPr lang="en-US" altLang="en-US"/>
              <a:pPr/>
              <a:t>2</a:t>
            </a:fld>
            <a:endParaRPr lang="en-US" altLang="en-US"/>
          </a:p>
        </p:txBody>
      </p:sp>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09310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D4E56-2F79-4EF2-A6DC-ECB5008A6859}" type="slidenum">
              <a:rPr lang="en-US" altLang="en-US"/>
              <a:pPr/>
              <a:t>20</a:t>
            </a:fld>
            <a:endParaRPr lang="en-US" altLang="en-US"/>
          </a:p>
        </p:txBody>
      </p:sp>
      <p:sp>
        <p:nvSpPr>
          <p:cNvPr id="801794"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801795" name="Rectangle 3"/>
          <p:cNvSpPr>
            <a:spLocks noGrp="1" noChangeArrowheads="1"/>
          </p:cNvSpPr>
          <p:nvPr>
            <p:ph type="body" idx="1"/>
          </p:nvPr>
        </p:nvSpPr>
        <p:spPr>
          <a:xfrm>
            <a:off x="912813" y="4340225"/>
            <a:ext cx="5032375" cy="4117975"/>
          </a:xfrm>
          <a:noFill/>
          <a:ln/>
        </p:spPr>
        <p:txBody>
          <a:bodyPr lIns="92004" tIns="46782" rIns="92004" bIns="46782"/>
          <a:lstStyle/>
          <a:p>
            <a:r>
              <a:rPr lang="en-US" altLang="zh-CN"/>
              <a:t>We use a greedy algorithm, which is to always collapse edges that result in the smallest increase in energy.</a:t>
            </a:r>
          </a:p>
          <a:p>
            <a:endParaRPr lang="en-US" altLang="zh-CN"/>
          </a:p>
          <a:p>
            <a:r>
              <a:rPr lang="en-US" altLang="zh-CN"/>
              <a:t>Some of the resulting errors are illustrated as line segments in the mesh on the right.</a:t>
            </a:r>
          </a:p>
          <a:p>
            <a:endParaRPr lang="en-US" altLang="zh-CN" b="1"/>
          </a:p>
          <a:p>
            <a:r>
              <a:rPr lang="en-US" altLang="zh-CN" b="1"/>
              <a:t>&lt;click&gt;</a:t>
            </a:r>
            <a:endParaRPr lang="en-US" altLang="zh-CN"/>
          </a:p>
          <a:p>
            <a:r>
              <a:rPr lang="en-US" altLang="zh-CN"/>
              <a:t>Using this optimization, we obtain simplification rates of about 30 faces per second.</a:t>
            </a:r>
          </a:p>
          <a:p>
            <a:r>
              <a:rPr lang="en-US" altLang="zh-CN"/>
              <a:t>This is quite slow, but the process can be performed off-line.</a:t>
            </a:r>
          </a:p>
          <a:p>
            <a:r>
              <a:rPr lang="en-US" altLang="zh-CN"/>
              <a:t>Also, we could instead use simpler heuristics for simplification.  It’s a trade-off of accuracy vs. time. </a:t>
            </a:r>
          </a:p>
        </p:txBody>
      </p:sp>
    </p:spTree>
    <p:extLst>
      <p:ext uri="{BB962C8B-B14F-4D97-AF65-F5344CB8AC3E}">
        <p14:creationId xmlns:p14="http://schemas.microsoft.com/office/powerpoint/2010/main" val="3294783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7E679F-C405-4CEF-A3C1-97CFB9F88F54}" type="slidenum">
              <a:rPr lang="en-US" altLang="en-US"/>
              <a:pPr/>
              <a:t>21</a:t>
            </a:fld>
            <a:endParaRPr lang="en-US" altLang="en-US"/>
          </a:p>
        </p:txBody>
      </p:sp>
      <p:sp>
        <p:nvSpPr>
          <p:cNvPr id="805890"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805891"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To summarize,</a:t>
            </a:r>
          </a:p>
          <a:p>
            <a:pPr defTabSz="901700"/>
            <a:r>
              <a:rPr lang="en-US" altLang="zh-CN"/>
              <a:t>meshes are traditionally represented as a set of vertices and a set of faces.</a:t>
            </a:r>
          </a:p>
          <a:p>
            <a:pPr defTabSz="901700"/>
            <a:r>
              <a:rPr lang="en-US" altLang="zh-CN"/>
              <a:t>In this talk I’ve shown that such meshes can be converted losslessly into a progressive mesh representation, composed of a base mesh and a sequence of vertex split records.</a:t>
            </a:r>
          </a:p>
          <a:p>
            <a:pPr defTabSz="901700"/>
            <a:r>
              <a:rPr lang="en-US" altLang="zh-CN"/>
              <a:t>This new representation has a number of nice properties.</a:t>
            </a:r>
          </a:p>
          <a:p>
            <a:pPr defTabSz="901700"/>
            <a:r>
              <a:rPr lang="en-US" altLang="zh-CN"/>
              <a:t>It captures a continuous-resolution family of approximations; it supports smooth level-of-detail; it is space-efficient; and, it can be transmitted progressively.</a:t>
            </a:r>
          </a:p>
          <a:p>
            <a:pPr defTabSz="901700"/>
            <a:endParaRPr lang="en-US" altLang="zh-CN" b="1"/>
          </a:p>
          <a:p>
            <a:pPr defTabSz="901700"/>
            <a:r>
              <a:rPr lang="en-US" altLang="zh-CN" b="1"/>
              <a:t>&lt;click&gt;&lt;35mm&gt;</a:t>
            </a:r>
            <a:r>
              <a:rPr lang="en-US" altLang="zh-CN"/>
              <a:t>(copy slide)</a:t>
            </a:r>
          </a:p>
          <a:p>
            <a:pPr defTabSz="901700"/>
            <a:r>
              <a:rPr lang="en-US" altLang="zh-CN" b="1"/>
              <a:t>&lt;click&gt;&lt;video&gt;</a:t>
            </a:r>
            <a:r>
              <a:rPr lang="en-US" altLang="zh-CN"/>
              <a:t> I will conclude with some videos and a demo.</a:t>
            </a:r>
          </a:p>
          <a:p>
            <a:pPr defTabSz="901700"/>
            <a:r>
              <a:rPr lang="en-US" altLang="zh-CN"/>
              <a:t>First video: This original mesh is a radiosity solution obtained using Lightscape.  even with adaptive meshing, the mesh has over 150,000 faces….   PM: 6 geomorphs, from 1,500 faces up to 10,000 faces</a:t>
            </a:r>
          </a:p>
          <a:p>
            <a:pPr defTabSz="901700"/>
            <a:r>
              <a:rPr lang="en-US" altLang="zh-CN"/>
              <a:t>This final example shows that progressive meshes can be used to represent images.</a:t>
            </a:r>
          </a:p>
        </p:txBody>
      </p:sp>
    </p:spTree>
    <p:extLst>
      <p:ext uri="{BB962C8B-B14F-4D97-AF65-F5344CB8AC3E}">
        <p14:creationId xmlns:p14="http://schemas.microsoft.com/office/powerpoint/2010/main" val="547981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E73FF-C878-4A6E-B7DA-A52B549EE144}" type="slidenum">
              <a:rPr lang="en-US" altLang="en-US"/>
              <a:pPr/>
              <a:t>22</a:t>
            </a:fld>
            <a:endParaRPr lang="en-US" altLang="en-US"/>
          </a:p>
        </p:txBody>
      </p:sp>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36466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CB33A-F704-488A-ABE0-5A5E94403B29}" type="slidenum">
              <a:rPr lang="en-US" altLang="en-US"/>
              <a:pPr/>
              <a:t>23</a:t>
            </a:fld>
            <a:endParaRPr lang="en-US" altLang="en-US"/>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46873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20CFF4-2118-4EAD-AB90-F7FDFA248134}" type="slidenum">
              <a:rPr lang="en-US" altLang="en-US"/>
              <a:pPr/>
              <a:t>24</a:t>
            </a:fld>
            <a:endParaRPr lang="en-US" altLang="en-US"/>
          </a:p>
        </p:txBody>
      </p:sp>
      <p:sp>
        <p:nvSpPr>
          <p:cNvPr id="896002" name="Rectangle 2"/>
          <p:cNvSpPr>
            <a:spLocks noGrp="1" noRot="1" noChangeAspect="1" noChangeArrowheads="1" noTextEdit="1"/>
          </p:cNvSpPr>
          <p:nvPr>
            <p:ph type="sldImg"/>
          </p:nvPr>
        </p:nvSpPr>
        <p:spPr>
          <a:xfrm>
            <a:off x="1149350" y="688975"/>
            <a:ext cx="4554538" cy="3416300"/>
          </a:xfrm>
          <a:ln/>
        </p:spPr>
      </p:sp>
      <p:sp>
        <p:nvSpPr>
          <p:cNvPr id="896003" name="Rectangle 3"/>
          <p:cNvSpPr>
            <a:spLocks noGrp="1" noChangeArrowheads="1"/>
          </p:cNvSpPr>
          <p:nvPr>
            <p:ph type="body" idx="1"/>
          </p:nvPr>
        </p:nvSpPr>
        <p:spPr>
          <a:xfrm>
            <a:off x="911225" y="4340225"/>
            <a:ext cx="5035550" cy="4117975"/>
          </a:xfrm>
        </p:spPr>
        <p:txBody>
          <a:bodyPr/>
          <a:lstStyle/>
          <a:p>
            <a:r>
              <a:rPr lang="en-US" altLang="en-US"/>
              <a:t>This presents difficulties with large-scale objects.  For example, if we are looking at a close-up of the head of the dragon, we are required to use a relatively detailed mesh.</a:t>
            </a:r>
          </a:p>
          <a:p>
            <a:r>
              <a:rPr lang="en-US" altLang="en-US" b="1"/>
              <a:t>&lt;click&gt;</a:t>
            </a:r>
            <a:r>
              <a:rPr lang="en-US" altLang="en-US"/>
              <a:t> The image on the right shows a top view of the same scene, where the view frustum is highlighted in orange.  So these two orange planes correspond to the left and right sides of the image.</a:t>
            </a:r>
          </a:p>
          <a:p>
            <a:r>
              <a:rPr lang="en-US" altLang="en-US" b="1"/>
              <a:t>&lt;click&gt;</a:t>
            </a:r>
            <a:r>
              <a:rPr lang="en-US" altLang="en-US"/>
              <a:t> As shown in this view, some parts of the model lie outside the view frustum; it is therefore unnecessary to render faces in these regions.  These faces are typically sent to the graphics pipeline only to be discarded, and this processing incurs a cost. </a:t>
            </a:r>
          </a:p>
          <a:p>
            <a:r>
              <a:rPr lang="en-US" altLang="en-US" b="1"/>
              <a:t>&lt;click&gt;</a:t>
            </a:r>
            <a:r>
              <a:rPr lang="en-US" altLang="en-US"/>
              <a:t> Similarly, some regions of the model face away from the viewer.  If the object is closed, these regions do not need to be rendered.  These backfacing faces are also discarded by the graphics pipeline through a process called backface culling, but again at a cost.</a:t>
            </a:r>
          </a:p>
          <a:p>
            <a:r>
              <a:rPr lang="en-US" altLang="en-US" b="1"/>
              <a:t>&lt;click&gt;</a:t>
            </a:r>
            <a:r>
              <a:rPr lang="en-US" altLang="en-US"/>
              <a:t> Finally, some regions of the model lie much farther from the viewpoint than others.  Ideally, we’d like to be able to adapt the level-of-detail over different parts of the surface.</a:t>
            </a:r>
          </a:p>
        </p:txBody>
      </p:sp>
    </p:spTree>
    <p:extLst>
      <p:ext uri="{BB962C8B-B14F-4D97-AF65-F5344CB8AC3E}">
        <p14:creationId xmlns:p14="http://schemas.microsoft.com/office/powerpoint/2010/main" val="4040506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83222-9D61-44A4-8A15-45D29AEB23FA}" type="slidenum">
              <a:rPr lang="en-US" altLang="en-US"/>
              <a:pPr/>
              <a:t>25</a:t>
            </a:fld>
            <a:endParaRPr lang="en-US" altLang="en-US"/>
          </a:p>
        </p:txBody>
      </p:sp>
      <p:sp>
        <p:nvSpPr>
          <p:cNvPr id="898050" name="Rectangle 2"/>
          <p:cNvSpPr>
            <a:spLocks noGrp="1" noRot="1" noChangeAspect="1" noChangeArrowheads="1" noTextEdit="1"/>
          </p:cNvSpPr>
          <p:nvPr>
            <p:ph type="sldImg"/>
          </p:nvPr>
        </p:nvSpPr>
        <p:spPr>
          <a:xfrm>
            <a:off x="1149350" y="688975"/>
            <a:ext cx="4554538" cy="3416300"/>
          </a:xfrm>
          <a:ln/>
        </p:spPr>
      </p:sp>
      <p:sp>
        <p:nvSpPr>
          <p:cNvPr id="898051" name="Rectangle 3"/>
          <p:cNvSpPr>
            <a:spLocks noGrp="1" noChangeArrowheads="1"/>
          </p:cNvSpPr>
          <p:nvPr>
            <p:ph type="body" idx="1"/>
          </p:nvPr>
        </p:nvSpPr>
        <p:spPr>
          <a:xfrm>
            <a:off x="911225" y="4340225"/>
            <a:ext cx="5035550" cy="4117975"/>
          </a:xfrm>
        </p:spPr>
        <p:txBody>
          <a:bodyPr/>
          <a:lstStyle/>
          <a:p>
            <a:r>
              <a:rPr lang="en-US" altLang="en-US"/>
              <a:t>In this talk, I’ll present a scheme for achieving view-dependent LOD control.  Different levels of detail can coexist over the same surface.  Regions of the surface which are outside the view frustum, facing away, or distant, are appropriately coarsened, in order to improve rendering performance.</a:t>
            </a:r>
          </a:p>
          <a:p>
            <a:r>
              <a:rPr lang="en-US" altLang="en-US"/>
              <a:t>Furthermore, the scheme I’ll describe will be able to incrementally adapt the mesh as the view parameters change, in real-time.</a:t>
            </a:r>
          </a:p>
        </p:txBody>
      </p:sp>
    </p:spTree>
    <p:extLst>
      <p:ext uri="{BB962C8B-B14F-4D97-AF65-F5344CB8AC3E}">
        <p14:creationId xmlns:p14="http://schemas.microsoft.com/office/powerpoint/2010/main" val="559028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E7B611-D59A-4B2E-BF61-2D56B028F8E9}" type="slidenum">
              <a:rPr lang="en-US" altLang="en-US"/>
              <a:pPr/>
              <a:t>26</a:t>
            </a:fld>
            <a:endParaRPr lang="en-US" altLang="en-US"/>
          </a:p>
        </p:txBody>
      </p:sp>
      <p:sp>
        <p:nvSpPr>
          <p:cNvPr id="902146" name="Rectangle 2"/>
          <p:cNvSpPr>
            <a:spLocks noGrp="1" noRot="1" noChangeAspect="1" noChangeArrowheads="1" noTextEdit="1"/>
          </p:cNvSpPr>
          <p:nvPr>
            <p:ph type="sldImg"/>
          </p:nvPr>
        </p:nvSpPr>
        <p:spPr>
          <a:xfrm>
            <a:off x="1149350" y="688975"/>
            <a:ext cx="4554538" cy="3416300"/>
          </a:xfrm>
          <a:ln/>
        </p:spPr>
      </p:sp>
      <p:sp>
        <p:nvSpPr>
          <p:cNvPr id="902147" name="Rectangle 3"/>
          <p:cNvSpPr>
            <a:spLocks noGrp="1" noChangeArrowheads="1"/>
          </p:cNvSpPr>
          <p:nvPr>
            <p:ph type="body" idx="1"/>
          </p:nvPr>
        </p:nvSpPr>
        <p:spPr>
          <a:xfrm>
            <a:off x="911225" y="4340225"/>
            <a:ext cx="5035550" cy="4117975"/>
          </a:xfrm>
        </p:spPr>
        <p:txBody>
          <a:bodyPr/>
          <a:lstStyle/>
          <a:p>
            <a:r>
              <a:rPr lang="en-US" altLang="en-US"/>
              <a:t>Here is an outline of the rest of the talk.</a:t>
            </a:r>
          </a:p>
          <a:p>
            <a:r>
              <a:rPr lang="en-US" altLang="en-US"/>
              <a:t>First, I’ll briefly review the progressive mesh representation.  I’ll show that it naturally defines a vertex hierarchy, and that this hierarchy can be used to establish a selective refinement framework.</a:t>
            </a:r>
          </a:p>
          <a:p>
            <a:r>
              <a:rPr lang="en-US" altLang="en-US"/>
              <a:t>Next, I’ll introduce a set of dependencies that make this framework consistent.</a:t>
            </a:r>
          </a:p>
          <a:p>
            <a:r>
              <a:rPr lang="en-US" altLang="en-US"/>
              <a:t>Finally, I’ll present some criteria for determining where to refine and coarsen the mesh based on changing view parameters.</a:t>
            </a:r>
          </a:p>
        </p:txBody>
      </p:sp>
    </p:spTree>
    <p:extLst>
      <p:ext uri="{BB962C8B-B14F-4D97-AF65-F5344CB8AC3E}">
        <p14:creationId xmlns:p14="http://schemas.microsoft.com/office/powerpoint/2010/main" val="3469819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2827CC-F6D2-44DC-B00F-FE2D4F50D257}" type="slidenum">
              <a:rPr lang="en-US" altLang="en-US"/>
              <a:pPr/>
              <a:t>27</a:t>
            </a:fld>
            <a:endParaRPr lang="en-US" altLang="en-US"/>
          </a:p>
        </p:txBody>
      </p:sp>
      <p:sp>
        <p:nvSpPr>
          <p:cNvPr id="904194" name="Rectangle 2"/>
          <p:cNvSpPr>
            <a:spLocks noGrp="1" noRot="1" noChangeAspect="1" noChangeArrowheads="1" noTextEdit="1"/>
          </p:cNvSpPr>
          <p:nvPr>
            <p:ph type="sldImg"/>
          </p:nvPr>
        </p:nvSpPr>
        <p:spPr>
          <a:xfrm>
            <a:off x="1150938" y="703263"/>
            <a:ext cx="4552950" cy="3414712"/>
          </a:xfrm>
          <a:ln w="12700" cap="flat">
            <a:solidFill>
              <a:schemeClr val="tx1"/>
            </a:solidFill>
          </a:ln>
          <a:extLst>
            <a:ext uri="{909E8E84-426E-40DD-AFC4-6F175D3DCCD1}">
              <a14:hiddenFill xmlns:a14="http://schemas.microsoft.com/office/drawing/2010/main">
                <a:noFill/>
              </a14:hiddenFill>
            </a:ext>
          </a:extLst>
        </p:spPr>
      </p:sp>
      <p:sp>
        <p:nvSpPr>
          <p:cNvPr id="904195" name="Rectangle 3"/>
          <p:cNvSpPr>
            <a:spLocks noGrp="1" noChangeArrowheads="1"/>
          </p:cNvSpPr>
          <p:nvPr>
            <p:ph type="body" idx="1"/>
          </p:nvPr>
        </p:nvSpPr>
        <p:spPr>
          <a:xfrm>
            <a:off x="911225" y="4340225"/>
            <a:ext cx="5035550" cy="4117975"/>
          </a:xfrm>
          <a:noFill/>
          <a:ln/>
        </p:spPr>
        <p:txBody>
          <a:bodyPr lIns="91903" tIns="46730" rIns="91903" bIns="46730"/>
          <a:lstStyle/>
          <a:p>
            <a:pPr defTabSz="901700"/>
            <a:r>
              <a:rPr lang="en-US" altLang="en-US"/>
              <a:t>I’ll now briefly review the progressive mesh representation.</a:t>
            </a:r>
          </a:p>
          <a:p>
            <a:pPr defTabSz="901700"/>
            <a:r>
              <a:rPr lang="en-US" altLang="en-US" b="1"/>
              <a:t>&lt;4clicks&gt;</a:t>
            </a:r>
            <a:r>
              <a:rPr lang="en-US" altLang="en-US"/>
              <a:t> The basic idea is very simple; it is to simplify an arbitrary mesh through a sequence of transformations, down to a much simpler base mesh.</a:t>
            </a:r>
          </a:p>
          <a:p>
            <a:pPr defTabSz="901700"/>
            <a:r>
              <a:rPr lang="en-US" altLang="en-US" b="1"/>
              <a:t>&lt;click&gt;</a:t>
            </a:r>
            <a:r>
              <a:rPr lang="en-US" altLang="en-US"/>
              <a:t> The simplifying transformation is the edge collapse, which takes two adjacent vertices in the mesh, and unifies them into one vertex.  In this example, the very last edge collapse removes the last window from the airplane.</a:t>
            </a:r>
          </a:p>
          <a:p>
            <a:pPr defTabSz="901700"/>
            <a:r>
              <a:rPr lang="en-US" altLang="en-US" b="1"/>
              <a:t>&lt;click&gt;</a:t>
            </a:r>
            <a:r>
              <a:rPr lang="en-US" altLang="en-US"/>
              <a:t> The edge collapse transformation is invertible; its inverse is called a vertex split; it takes a single vertex, and splits it into two vertices, thereby introducing two new faces.</a:t>
            </a:r>
          </a:p>
        </p:txBody>
      </p:sp>
    </p:spTree>
    <p:extLst>
      <p:ext uri="{BB962C8B-B14F-4D97-AF65-F5344CB8AC3E}">
        <p14:creationId xmlns:p14="http://schemas.microsoft.com/office/powerpoint/2010/main" val="605894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47048-35CD-424F-899B-58CF35695431}" type="slidenum">
              <a:rPr lang="en-US" altLang="en-US"/>
              <a:pPr/>
              <a:t>28</a:t>
            </a:fld>
            <a:endParaRPr lang="en-US" altLang="en-US"/>
          </a:p>
        </p:txBody>
      </p:sp>
      <p:sp>
        <p:nvSpPr>
          <p:cNvPr id="910338" name="Rectangle 2"/>
          <p:cNvSpPr>
            <a:spLocks noGrp="1" noRot="1" noChangeAspect="1" noChangeArrowheads="1" noTextEdit="1"/>
          </p:cNvSpPr>
          <p:nvPr>
            <p:ph type="sldImg"/>
          </p:nvPr>
        </p:nvSpPr>
        <p:spPr>
          <a:xfrm>
            <a:off x="1149350" y="688975"/>
            <a:ext cx="4554538" cy="3416300"/>
          </a:xfrm>
          <a:ln/>
        </p:spPr>
      </p:sp>
      <p:sp>
        <p:nvSpPr>
          <p:cNvPr id="910339" name="Rectangle 3"/>
          <p:cNvSpPr>
            <a:spLocks noGrp="1" noChangeArrowheads="1"/>
          </p:cNvSpPr>
          <p:nvPr>
            <p:ph type="body" idx="1"/>
          </p:nvPr>
        </p:nvSpPr>
        <p:spPr>
          <a:xfrm>
            <a:off x="911225" y="4340225"/>
            <a:ext cx="5035550" cy="4117975"/>
          </a:xfrm>
        </p:spPr>
        <p:txBody>
          <a:bodyPr/>
          <a:lstStyle/>
          <a:p>
            <a:r>
              <a:rPr lang="en-US" altLang="en-US"/>
              <a:t>One of the keys to constructing a real-time framework is to recognize that the vertex split transformation defines a parent-child relation between the vertex that gets split and the resulting two vertices.</a:t>
            </a:r>
          </a:p>
        </p:txBody>
      </p:sp>
    </p:spTree>
    <p:extLst>
      <p:ext uri="{BB962C8B-B14F-4D97-AF65-F5344CB8AC3E}">
        <p14:creationId xmlns:p14="http://schemas.microsoft.com/office/powerpoint/2010/main" val="2772116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9336BB-128B-4D86-BCC9-0683849AA044}" type="slidenum">
              <a:rPr lang="en-US" altLang="en-US"/>
              <a:pPr/>
              <a:t>29</a:t>
            </a:fld>
            <a:endParaRPr lang="en-US" altLang="en-US"/>
          </a:p>
        </p:txBody>
      </p:sp>
      <p:sp>
        <p:nvSpPr>
          <p:cNvPr id="912386" name="Rectangle 2"/>
          <p:cNvSpPr>
            <a:spLocks noGrp="1" noRot="1" noChangeAspect="1" noChangeArrowheads="1" noTextEdit="1"/>
          </p:cNvSpPr>
          <p:nvPr>
            <p:ph type="sldImg"/>
          </p:nvPr>
        </p:nvSpPr>
        <p:spPr>
          <a:xfrm>
            <a:off x="1149350" y="688975"/>
            <a:ext cx="4554538" cy="3416300"/>
          </a:xfrm>
          <a:ln/>
        </p:spPr>
      </p:sp>
      <p:sp>
        <p:nvSpPr>
          <p:cNvPr id="912387" name="Rectangle 3"/>
          <p:cNvSpPr>
            <a:spLocks noGrp="1" noChangeArrowheads="1"/>
          </p:cNvSpPr>
          <p:nvPr>
            <p:ph type="body" idx="1"/>
          </p:nvPr>
        </p:nvSpPr>
        <p:spPr>
          <a:xfrm>
            <a:off x="911225" y="4340225"/>
            <a:ext cx="5035550" cy="4117975"/>
          </a:xfrm>
        </p:spPr>
        <p:txBody>
          <a:bodyPr/>
          <a:lstStyle/>
          <a:p>
            <a:r>
              <a:rPr lang="en-US" altLang="en-US"/>
              <a:t>If we begin with the vertices of the base mesh M^0 and apply the vertex splits in order </a:t>
            </a:r>
            <a:r>
              <a:rPr lang="en-US" altLang="en-US" b="1"/>
              <a:t>&lt;6clicks&gt;</a:t>
            </a:r>
            <a:r>
              <a:rPr lang="en-US" altLang="en-US"/>
              <a:t>, we see that the parent-child vertex relations form a “forest” in which </a:t>
            </a:r>
            <a:r>
              <a:rPr lang="en-US" altLang="en-US" b="1"/>
              <a:t>&lt;click&gt;</a:t>
            </a:r>
            <a:r>
              <a:rPr lang="en-US" altLang="en-US"/>
              <a:t> the vertices of the base mesh are the root nodes, and </a:t>
            </a:r>
            <a:r>
              <a:rPr lang="en-US" altLang="en-US" b="1"/>
              <a:t>&lt;click&gt;</a:t>
            </a:r>
            <a:r>
              <a:rPr lang="en-US" altLang="en-US"/>
              <a:t> the vertices of the original, fully-refined mesh are the leaf nodes.</a:t>
            </a:r>
          </a:p>
          <a:p>
            <a:r>
              <a:rPr lang="en-US" altLang="en-US" b="1"/>
              <a:t>&lt;click&gt;</a:t>
            </a:r>
            <a:r>
              <a:rPr lang="en-US" altLang="en-US"/>
              <a:t> A similar vertex hierarchy also appears in the work of [Xia &amp; Varshney 96], except that it is built bottom-up.  We construct our hierarchy top-down from an arbitrary progressive mesh, so our framework is somewhat more flexible.</a:t>
            </a:r>
          </a:p>
        </p:txBody>
      </p:sp>
    </p:spTree>
    <p:extLst>
      <p:ext uri="{BB962C8B-B14F-4D97-AF65-F5344CB8AC3E}">
        <p14:creationId xmlns:p14="http://schemas.microsoft.com/office/powerpoint/2010/main" val="27537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EA68C2-E2EB-4CB6-AC71-434B3D111725}" type="slidenum">
              <a:rPr lang="en-US" altLang="en-US"/>
              <a:pPr/>
              <a:t>3</a:t>
            </a:fld>
            <a:endParaRPr lang="en-US" altLang="en-US"/>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07734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E1A55D-7DD6-4129-AC11-6E713B379397}" type="slidenum">
              <a:rPr lang="en-US" altLang="en-US"/>
              <a:pPr/>
              <a:t>30</a:t>
            </a:fld>
            <a:endParaRPr lang="en-US" altLang="en-US"/>
          </a:p>
        </p:txBody>
      </p:sp>
      <p:sp>
        <p:nvSpPr>
          <p:cNvPr id="914434" name="Rectangle 2"/>
          <p:cNvSpPr>
            <a:spLocks noGrp="1" noRot="1" noChangeAspect="1" noChangeArrowheads="1" noTextEdit="1"/>
          </p:cNvSpPr>
          <p:nvPr>
            <p:ph type="sldImg"/>
          </p:nvPr>
        </p:nvSpPr>
        <p:spPr>
          <a:xfrm>
            <a:off x="1149350" y="688975"/>
            <a:ext cx="4554538" cy="3416300"/>
          </a:xfrm>
          <a:ln/>
        </p:spPr>
      </p:sp>
      <p:sp>
        <p:nvSpPr>
          <p:cNvPr id="914435" name="Rectangle 3"/>
          <p:cNvSpPr>
            <a:spLocks noGrp="1" noChangeArrowheads="1"/>
          </p:cNvSpPr>
          <p:nvPr>
            <p:ph type="body" idx="1"/>
          </p:nvPr>
        </p:nvSpPr>
        <p:spPr>
          <a:xfrm>
            <a:off x="911225" y="4340225"/>
            <a:ext cx="5035550" cy="4117975"/>
          </a:xfrm>
        </p:spPr>
        <p:txBody>
          <a:bodyPr/>
          <a:lstStyle/>
          <a:p>
            <a:r>
              <a:rPr lang="en-US" altLang="en-US"/>
              <a:t>Given this vertex hierarchy, we can think about applying both vertex splits and their inverses (edge collapses) selectively and out-of-sequence.  </a:t>
            </a:r>
            <a:r>
              <a:rPr lang="en-US" altLang="en-US" b="1"/>
              <a:t>&lt;clicks&gt;</a:t>
            </a:r>
            <a:endParaRPr lang="en-US" altLang="en-US"/>
          </a:p>
          <a:p>
            <a:r>
              <a:rPr lang="en-US" altLang="en-US" b="1"/>
              <a:t>&lt;final click&gt;</a:t>
            </a:r>
            <a:r>
              <a:rPr lang="en-US" altLang="en-US"/>
              <a:t> Note that a selectively refined mesh corresponds to a vertex front through this vertex hierarchy, that is, a left-to-right cut.</a:t>
            </a:r>
          </a:p>
          <a:p>
            <a:r>
              <a:rPr lang="en-US" altLang="en-US" b="1"/>
              <a:t>&lt;click&gt;</a:t>
            </a:r>
            <a:r>
              <a:rPr lang="en-US" altLang="en-US"/>
              <a:t> One question to ask is: are there any restrictions as to what vertex split and edge collapse transformations can be applied?</a:t>
            </a:r>
          </a:p>
        </p:txBody>
      </p:sp>
    </p:spTree>
    <p:extLst>
      <p:ext uri="{BB962C8B-B14F-4D97-AF65-F5344CB8AC3E}">
        <p14:creationId xmlns:p14="http://schemas.microsoft.com/office/powerpoint/2010/main" val="72937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E505C6-F60A-45A2-B4D6-C82653B6064E}" type="slidenum">
              <a:rPr lang="en-US" altLang="en-US"/>
              <a:pPr/>
              <a:t>31</a:t>
            </a:fld>
            <a:endParaRPr lang="en-US" altLang="en-US"/>
          </a:p>
        </p:txBody>
      </p:sp>
      <p:sp>
        <p:nvSpPr>
          <p:cNvPr id="918530" name="Rectangle 2"/>
          <p:cNvSpPr>
            <a:spLocks noGrp="1" noRot="1" noChangeAspect="1" noChangeArrowheads="1" noTextEdit="1"/>
          </p:cNvSpPr>
          <p:nvPr>
            <p:ph type="sldImg"/>
          </p:nvPr>
        </p:nvSpPr>
        <p:spPr>
          <a:xfrm>
            <a:off x="1149350" y="688975"/>
            <a:ext cx="4554538" cy="3416300"/>
          </a:xfrm>
          <a:ln/>
        </p:spPr>
      </p:sp>
      <p:sp>
        <p:nvSpPr>
          <p:cNvPr id="918531" name="Rectangle 3"/>
          <p:cNvSpPr>
            <a:spLocks noGrp="1" noChangeArrowheads="1"/>
          </p:cNvSpPr>
          <p:nvPr>
            <p:ph type="body" idx="1"/>
          </p:nvPr>
        </p:nvSpPr>
        <p:spPr>
          <a:xfrm>
            <a:off x="911225" y="4340225"/>
            <a:ext cx="5035550" cy="4117975"/>
          </a:xfrm>
        </p:spPr>
        <p:txBody>
          <a:bodyPr/>
          <a:lstStyle/>
          <a:p>
            <a:r>
              <a:rPr lang="en-US" altLang="en-US"/>
              <a:t>I took an alternate route, which is to define a new parametrization for the vertex split and edge collapse transformations, which involves neighboring faces of the mesh. </a:t>
            </a:r>
          </a:p>
          <a:p>
            <a:r>
              <a:rPr lang="en-US" altLang="en-US" b="1"/>
              <a:t>&lt;click&gt;</a:t>
            </a:r>
            <a:r>
              <a:rPr lang="en-US" altLang="en-US"/>
              <a:t> I define a vertex split to be legal if the center vertex v_s is active (that is, the vertex front passes through that vertex), and if the four faces f_n0, f_n1, f_n2, f_n3 expected by the vertex split are also all active.</a:t>
            </a:r>
          </a:p>
          <a:p>
            <a:r>
              <a:rPr lang="en-US" altLang="en-US"/>
              <a:t>Similarly, an edge collapse is legal if the two child vertices v_t and v_u are active (that is, the vertex front passes through two siblings), and if the four faces adjacent to the two faces to remove are the expected ones.</a:t>
            </a:r>
          </a:p>
        </p:txBody>
      </p:sp>
    </p:spTree>
    <p:extLst>
      <p:ext uri="{BB962C8B-B14F-4D97-AF65-F5344CB8AC3E}">
        <p14:creationId xmlns:p14="http://schemas.microsoft.com/office/powerpoint/2010/main" val="208082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995DE0-743A-4F08-858E-95CBECAC102E}" type="slidenum">
              <a:rPr lang="en-US" altLang="en-US"/>
              <a:pPr/>
              <a:t>32</a:t>
            </a:fld>
            <a:endParaRPr lang="en-US" altLang="en-US"/>
          </a:p>
        </p:txBody>
      </p:sp>
      <p:sp>
        <p:nvSpPr>
          <p:cNvPr id="920578" name="Rectangle 2"/>
          <p:cNvSpPr>
            <a:spLocks noGrp="1" noRot="1" noChangeAspect="1" noChangeArrowheads="1" noTextEdit="1"/>
          </p:cNvSpPr>
          <p:nvPr>
            <p:ph type="sldImg"/>
          </p:nvPr>
        </p:nvSpPr>
        <p:spPr>
          <a:xfrm>
            <a:off x="1149350" y="688975"/>
            <a:ext cx="4554538" cy="3416300"/>
          </a:xfrm>
          <a:ln/>
        </p:spPr>
      </p:sp>
      <p:sp>
        <p:nvSpPr>
          <p:cNvPr id="920579" name="Rectangle 3"/>
          <p:cNvSpPr>
            <a:spLocks noGrp="1" noChangeArrowheads="1"/>
          </p:cNvSpPr>
          <p:nvPr>
            <p:ph type="body" idx="1"/>
          </p:nvPr>
        </p:nvSpPr>
        <p:spPr>
          <a:xfrm>
            <a:off x="911225" y="4340225"/>
            <a:ext cx="5035550" cy="4117975"/>
          </a:xfrm>
        </p:spPr>
        <p:txBody>
          <a:bodyPr/>
          <a:lstStyle/>
          <a:p>
            <a:r>
              <a:rPr lang="en-US" altLang="en-US"/>
              <a:t>Here is how the runtime algorithm works.  Prior to rendering, we start with the mesh from the previous frame.  We traverse its active vertex front, and for each vertex, decided whether it should be refined or coarsened.</a:t>
            </a:r>
          </a:p>
          <a:p>
            <a:r>
              <a:rPr lang="en-US" altLang="en-US" b="1"/>
              <a:t>&lt;click&gt; &lt;click&gt;</a:t>
            </a:r>
            <a:r>
              <a:rPr lang="en-US" altLang="en-US"/>
              <a:t> If we find that the region around a vertex should be coarsened and that the edge collapse is legal, we perform it.</a:t>
            </a:r>
          </a:p>
          <a:p>
            <a:r>
              <a:rPr lang="en-US" altLang="en-US" b="1"/>
              <a:t>&lt;clicks&gt;</a:t>
            </a:r>
            <a:r>
              <a:rPr lang="en-US" altLang="en-US"/>
              <a:t> If we find that a vertex should be refined but that the vertex split is not legal because of a dependency, other vertex splits are performed in order to make the first vertex split legal.</a:t>
            </a:r>
          </a:p>
          <a:p>
            <a:r>
              <a:rPr lang="en-US" altLang="en-US" b="1"/>
              <a:t>&lt;clicks&gt;</a:t>
            </a:r>
            <a:r>
              <a:rPr lang="en-US" altLang="en-US"/>
              <a:t> At the end of the traversal, we have a new mesh which we then render.</a:t>
            </a:r>
          </a:p>
          <a:p>
            <a:r>
              <a:rPr lang="en-US" altLang="en-US" b="1"/>
              <a:t>&lt;click&gt;</a:t>
            </a:r>
            <a:r>
              <a:rPr lang="en-US" altLang="en-US"/>
              <a:t> Note that the algorithm exploits frame coherence since only incremental work is performed to adapt the mesh used in the previous frame.</a:t>
            </a:r>
          </a:p>
          <a:p>
            <a:r>
              <a:rPr lang="en-US" altLang="en-US"/>
              <a:t>We find that the algorithm is rather efficient; it requires only a small fraction of total frame time on a graphics workstation, because rendering has the same time complexity and is in fact the bottleneck.</a:t>
            </a:r>
          </a:p>
          <a:p>
            <a:r>
              <a:rPr lang="en-US" altLang="en-US"/>
              <a:t>Finally, this overhead can be further reduced by amortizing the algorithm over consecutive frames.  </a:t>
            </a:r>
            <a:r>
              <a:rPr lang="en-US" altLang="en-US" b="1"/>
              <a:t>&lt;clicks&gt;</a:t>
            </a:r>
            <a:r>
              <a:rPr lang="en-US" altLang="en-US"/>
              <a:t> To achieve this, we consider at each time frame only a fraction of the active vertex list, as illustrated here.</a:t>
            </a:r>
          </a:p>
        </p:txBody>
      </p:sp>
    </p:spTree>
    <p:extLst>
      <p:ext uri="{BB962C8B-B14F-4D97-AF65-F5344CB8AC3E}">
        <p14:creationId xmlns:p14="http://schemas.microsoft.com/office/powerpoint/2010/main" val="1959007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B26A2-37C0-4D24-A79D-FCA94A0073B5}" type="slidenum">
              <a:rPr lang="en-US" altLang="en-US"/>
              <a:pPr/>
              <a:t>33</a:t>
            </a:fld>
            <a:endParaRPr lang="en-US" altLang="en-US"/>
          </a:p>
        </p:txBody>
      </p:sp>
      <p:sp>
        <p:nvSpPr>
          <p:cNvPr id="922626" name="Rectangle 2"/>
          <p:cNvSpPr>
            <a:spLocks noGrp="1" noRot="1" noChangeAspect="1" noChangeArrowheads="1" noTextEdit="1"/>
          </p:cNvSpPr>
          <p:nvPr>
            <p:ph type="sldImg"/>
          </p:nvPr>
        </p:nvSpPr>
        <p:spPr>
          <a:xfrm>
            <a:off x="1149350" y="688975"/>
            <a:ext cx="4554538" cy="3416300"/>
          </a:xfrm>
          <a:ln/>
        </p:spPr>
      </p:sp>
      <p:sp>
        <p:nvSpPr>
          <p:cNvPr id="922627" name="Rectangle 3"/>
          <p:cNvSpPr>
            <a:spLocks noGrp="1" noChangeArrowheads="1"/>
          </p:cNvSpPr>
          <p:nvPr>
            <p:ph type="body" idx="1"/>
          </p:nvPr>
        </p:nvSpPr>
        <p:spPr>
          <a:xfrm>
            <a:off x="911225" y="4340225"/>
            <a:ext cx="5035550" cy="4117975"/>
          </a:xfrm>
        </p:spPr>
        <p:txBody>
          <a:bodyPr/>
          <a:lstStyle/>
          <a:p>
            <a:r>
              <a:rPr lang="en-US" altLang="en-US"/>
              <a:t>I define three criteria to adapt the refinement of the mesh based on the view parameters.</a:t>
            </a:r>
          </a:p>
          <a:p>
            <a:r>
              <a:rPr lang="en-US" altLang="en-US"/>
              <a:t>I will only present the intuition and show the results of these criteria; for the mathematical details please refer to the paper.</a:t>
            </a:r>
          </a:p>
        </p:txBody>
      </p:sp>
    </p:spTree>
    <p:extLst>
      <p:ext uri="{BB962C8B-B14F-4D97-AF65-F5344CB8AC3E}">
        <p14:creationId xmlns:p14="http://schemas.microsoft.com/office/powerpoint/2010/main" val="3800775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E0F636-0C4A-48FA-B326-07E3C7725D3B}" type="slidenum">
              <a:rPr lang="en-US" altLang="en-US"/>
              <a:pPr/>
              <a:t>34</a:t>
            </a:fld>
            <a:endParaRPr lang="en-US" altLang="en-US"/>
          </a:p>
        </p:txBody>
      </p:sp>
      <p:sp>
        <p:nvSpPr>
          <p:cNvPr id="924674" name="Rectangle 2"/>
          <p:cNvSpPr>
            <a:spLocks noGrp="1" noRot="1" noChangeAspect="1" noChangeArrowheads="1" noTextEdit="1"/>
          </p:cNvSpPr>
          <p:nvPr>
            <p:ph type="sldImg"/>
          </p:nvPr>
        </p:nvSpPr>
        <p:spPr>
          <a:xfrm>
            <a:off x="1149350" y="688975"/>
            <a:ext cx="4554538" cy="3416300"/>
          </a:xfrm>
          <a:ln/>
        </p:spPr>
      </p:sp>
      <p:sp>
        <p:nvSpPr>
          <p:cNvPr id="924675" name="Rectangle 3"/>
          <p:cNvSpPr>
            <a:spLocks noGrp="1" noChangeArrowheads="1"/>
          </p:cNvSpPr>
          <p:nvPr>
            <p:ph type="body" idx="1"/>
          </p:nvPr>
        </p:nvSpPr>
        <p:spPr>
          <a:xfrm>
            <a:off x="911225" y="4340225"/>
            <a:ext cx="5035550" cy="4117975"/>
          </a:xfrm>
        </p:spPr>
        <p:txBody>
          <a:bodyPr/>
          <a:lstStyle/>
          <a:p>
            <a:r>
              <a:rPr lang="en-US" altLang="en-US"/>
              <a:t>The view frustum criterion acts to coarsen regions of the mesh outside the view frustum.</a:t>
            </a:r>
          </a:p>
          <a:p>
            <a:r>
              <a:rPr lang="en-US" altLang="en-US"/>
              <a:t>Basically, it refines a vertex only if the region of the surface affected by the refinement overlaps with the view frustum.  This is determined using a bounding sphere hierarchy.</a:t>
            </a:r>
          </a:p>
          <a:p>
            <a:r>
              <a:rPr lang="en-US" altLang="en-US"/>
              <a:t>The criterion is conservative, so the view within the frustum is left unchanged.</a:t>
            </a:r>
          </a:p>
        </p:txBody>
      </p:sp>
    </p:spTree>
    <p:extLst>
      <p:ext uri="{BB962C8B-B14F-4D97-AF65-F5344CB8AC3E}">
        <p14:creationId xmlns:p14="http://schemas.microsoft.com/office/powerpoint/2010/main" val="2109185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B5692F-7B5F-4D46-B929-F41A0E30DD61}" type="slidenum">
              <a:rPr lang="en-US" altLang="en-US"/>
              <a:pPr/>
              <a:t>35</a:t>
            </a:fld>
            <a:endParaRPr lang="en-US" altLang="en-US"/>
          </a:p>
        </p:txBody>
      </p:sp>
      <p:sp>
        <p:nvSpPr>
          <p:cNvPr id="926722" name="Rectangle 2"/>
          <p:cNvSpPr>
            <a:spLocks noGrp="1" noRot="1" noChangeAspect="1" noChangeArrowheads="1" noTextEdit="1"/>
          </p:cNvSpPr>
          <p:nvPr>
            <p:ph type="sldImg"/>
          </p:nvPr>
        </p:nvSpPr>
        <p:spPr>
          <a:xfrm>
            <a:off x="1149350" y="688975"/>
            <a:ext cx="4554538" cy="3416300"/>
          </a:xfrm>
          <a:ln/>
        </p:spPr>
      </p:sp>
      <p:sp>
        <p:nvSpPr>
          <p:cNvPr id="926723" name="Rectangle 3"/>
          <p:cNvSpPr>
            <a:spLocks noGrp="1" noChangeArrowheads="1"/>
          </p:cNvSpPr>
          <p:nvPr>
            <p:ph type="body" idx="1"/>
          </p:nvPr>
        </p:nvSpPr>
        <p:spPr>
          <a:xfrm>
            <a:off x="911225" y="4340225"/>
            <a:ext cx="5035550" cy="4117975"/>
          </a:xfrm>
        </p:spPr>
        <p:txBody>
          <a:bodyPr/>
          <a:lstStyle/>
          <a:p>
            <a:r>
              <a:rPr lang="en-US" altLang="en-US"/>
              <a:t>The surface orientation criterion acts to coarsen regions of the mesh oriented away from the viewer.</a:t>
            </a:r>
          </a:p>
          <a:p>
            <a:r>
              <a:rPr lang="en-US" altLang="en-US"/>
              <a:t>It is very similar to the view frustum criterion, but instead of considering the extent of the surface region affected by a refinement, we consider the space of normals over that region.  For this we make use of a normal space hierarchy, using cones of normals.</a:t>
            </a:r>
          </a:p>
          <a:p>
            <a:r>
              <a:rPr lang="en-US" altLang="en-US"/>
              <a:t>Again, this criterion is conservative so that the visible portion of the model is unchanged.</a:t>
            </a:r>
          </a:p>
        </p:txBody>
      </p:sp>
    </p:spTree>
    <p:extLst>
      <p:ext uri="{BB962C8B-B14F-4D97-AF65-F5344CB8AC3E}">
        <p14:creationId xmlns:p14="http://schemas.microsoft.com/office/powerpoint/2010/main" val="37779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618AE3-9306-4859-8AB7-200E689CDDBC}" type="slidenum">
              <a:rPr lang="en-US" altLang="en-US"/>
              <a:pPr/>
              <a:t>36</a:t>
            </a:fld>
            <a:endParaRPr lang="en-US" altLang="en-US"/>
          </a:p>
        </p:txBody>
      </p:sp>
      <p:sp>
        <p:nvSpPr>
          <p:cNvPr id="928770" name="Rectangle 2"/>
          <p:cNvSpPr>
            <a:spLocks noGrp="1" noRot="1" noChangeAspect="1" noChangeArrowheads="1" noTextEdit="1"/>
          </p:cNvSpPr>
          <p:nvPr>
            <p:ph type="sldImg"/>
          </p:nvPr>
        </p:nvSpPr>
        <p:spPr>
          <a:xfrm>
            <a:off x="1149350" y="688975"/>
            <a:ext cx="4554538" cy="3416300"/>
          </a:xfrm>
          <a:ln/>
        </p:spPr>
      </p:sp>
      <p:sp>
        <p:nvSpPr>
          <p:cNvPr id="928771" name="Rectangle 3"/>
          <p:cNvSpPr>
            <a:spLocks noGrp="1" noChangeArrowheads="1"/>
          </p:cNvSpPr>
          <p:nvPr>
            <p:ph type="body" idx="1"/>
          </p:nvPr>
        </p:nvSpPr>
        <p:spPr>
          <a:xfrm>
            <a:off x="911225" y="4340225"/>
            <a:ext cx="5035550" cy="4117975"/>
          </a:xfrm>
        </p:spPr>
        <p:txBody>
          <a:bodyPr/>
          <a:lstStyle/>
          <a:p>
            <a:r>
              <a:rPr lang="en-US" altLang="en-US"/>
              <a:t>The third refinement criterion adapts the mesh refinement so that the deviation of the approximating mesh, when projected on the screen, is everywhere less than a screen-space error tolerance.</a:t>
            </a:r>
          </a:p>
          <a:p>
            <a:r>
              <a:rPr lang="en-US" altLang="en-US"/>
              <a:t>In this example, the tolerance is set to 0.5 pixels (the images are 500x500 pixels).</a:t>
            </a:r>
          </a:p>
          <a:p>
            <a:r>
              <a:rPr lang="en-US" altLang="en-US"/>
              <a:t>One natural byproduct of this criterion is that the refinement is denser near the object’s silhouettes where the deviation of the surface is perpendicular to the viewing direction.</a:t>
            </a:r>
          </a:p>
          <a:p>
            <a:r>
              <a:rPr lang="en-US" altLang="en-US"/>
              <a:t>Also, the mesh is made coarser the farther it is from the viewpoint.</a:t>
            </a:r>
          </a:p>
        </p:txBody>
      </p:sp>
    </p:spTree>
    <p:extLst>
      <p:ext uri="{BB962C8B-B14F-4D97-AF65-F5344CB8AC3E}">
        <p14:creationId xmlns:p14="http://schemas.microsoft.com/office/powerpoint/2010/main" val="2856851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C6D88F-F23E-468E-A988-37FE060DB35C}" type="slidenum">
              <a:rPr lang="en-US" altLang="en-US"/>
              <a:pPr/>
              <a:t>37</a:t>
            </a:fld>
            <a:endParaRPr lang="en-US" altLang="en-US"/>
          </a:p>
        </p:txBody>
      </p:sp>
      <p:sp>
        <p:nvSpPr>
          <p:cNvPr id="930818" name="Rectangle 2"/>
          <p:cNvSpPr>
            <a:spLocks noGrp="1" noRot="1" noChangeAspect="1" noChangeArrowheads="1" noTextEdit="1"/>
          </p:cNvSpPr>
          <p:nvPr>
            <p:ph type="sldImg"/>
          </p:nvPr>
        </p:nvSpPr>
        <p:spPr>
          <a:xfrm>
            <a:off x="1149350" y="688975"/>
            <a:ext cx="4554538" cy="3416300"/>
          </a:xfrm>
          <a:ln/>
        </p:spPr>
      </p:sp>
      <p:sp>
        <p:nvSpPr>
          <p:cNvPr id="930819" name="Rectangle 3"/>
          <p:cNvSpPr>
            <a:spLocks noGrp="1" noChangeArrowheads="1"/>
          </p:cNvSpPr>
          <p:nvPr>
            <p:ph type="body" idx="1"/>
          </p:nvPr>
        </p:nvSpPr>
        <p:spPr>
          <a:xfrm>
            <a:off x="911225" y="4340225"/>
            <a:ext cx="5035550" cy="4117975"/>
          </a:xfrm>
        </p:spPr>
        <p:txBody>
          <a:bodyPr/>
          <a:lstStyle/>
          <a:p>
            <a:r>
              <a:rPr lang="en-US" altLang="en-US"/>
              <a:t>This pair of images shows the result of applying all 3 criteria together.</a:t>
            </a:r>
          </a:p>
          <a:p>
            <a:r>
              <a:rPr lang="en-US" altLang="en-US"/>
              <a:t>The fully refined mesh of 70,000 faces is simplified to about 10,000 faces. Interactive frame rate is thereby increased from about 2 to 7 frames/sec.  This includes the time taken for adaptive refinement, which is only a small fraction of rendering time.</a:t>
            </a:r>
          </a:p>
        </p:txBody>
      </p:sp>
    </p:spTree>
    <p:extLst>
      <p:ext uri="{BB962C8B-B14F-4D97-AF65-F5344CB8AC3E}">
        <p14:creationId xmlns:p14="http://schemas.microsoft.com/office/powerpoint/2010/main" val="4155368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EDFE8-547E-423C-8DAF-91F10BCD1B98}" type="slidenum">
              <a:rPr lang="en-US" altLang="en-US"/>
              <a:pPr/>
              <a:t>38</a:t>
            </a:fld>
            <a:endParaRPr lang="en-US" altLang="en-US"/>
          </a:p>
        </p:txBody>
      </p:sp>
      <p:sp>
        <p:nvSpPr>
          <p:cNvPr id="932866" name="Rectangle 2"/>
          <p:cNvSpPr>
            <a:spLocks noGrp="1" noRot="1" noChangeAspect="1" noChangeArrowheads="1" noTextEdit="1"/>
          </p:cNvSpPr>
          <p:nvPr>
            <p:ph type="sldImg"/>
          </p:nvPr>
        </p:nvSpPr>
        <p:spPr>
          <a:xfrm>
            <a:off x="1149350" y="688975"/>
            <a:ext cx="4554538" cy="3416300"/>
          </a:xfrm>
          <a:ln/>
        </p:spPr>
      </p:sp>
      <p:sp>
        <p:nvSpPr>
          <p:cNvPr id="932867" name="Rectangle 3"/>
          <p:cNvSpPr>
            <a:spLocks noGrp="1" noChangeArrowheads="1"/>
          </p:cNvSpPr>
          <p:nvPr>
            <p:ph type="body" idx="1"/>
          </p:nvPr>
        </p:nvSpPr>
        <p:spPr>
          <a:xfrm>
            <a:off x="911225" y="4340225"/>
            <a:ext cx="5035550" cy="4117975"/>
          </a:xfrm>
        </p:spPr>
        <p:txBody>
          <a:bodyPr/>
          <a:lstStyle/>
          <a:p>
            <a:r>
              <a:rPr lang="en-US" altLang="en-US"/>
              <a:t>One technique for improving rendering performance is to send faces down the graphics pipeline in triangle strips.</a:t>
            </a:r>
          </a:p>
          <a:p>
            <a:r>
              <a:rPr lang="en-US" altLang="en-US"/>
              <a:t>Typically, triangle strips are constructed in a preprocess.  However, with selective refinement, the mesh connectivity is dynamic.</a:t>
            </a:r>
          </a:p>
          <a:p>
            <a:r>
              <a:rPr lang="en-US" altLang="en-US"/>
              <a:t>We have found that, surprisingly, we can generate such strips every frame using a simple greedy algorithm, with pretty good performance.</a:t>
            </a:r>
          </a:p>
          <a:p>
            <a:r>
              <a:rPr lang="en-US" altLang="en-US"/>
              <a:t>With IRIS GL, the generalized triangle strips average 10 to 15 faces per strip.</a:t>
            </a:r>
          </a:p>
          <a:p>
            <a:r>
              <a:rPr lang="en-US" altLang="en-US"/>
              <a:t>With the more restricted sequential strips of OpenGL, the strips average about 4.2 faces per strip, as shown in this example.  But in fact this is sufficient to improve rendering speed.</a:t>
            </a:r>
          </a:p>
        </p:txBody>
      </p:sp>
    </p:spTree>
    <p:extLst>
      <p:ext uri="{BB962C8B-B14F-4D97-AF65-F5344CB8AC3E}">
        <p14:creationId xmlns:p14="http://schemas.microsoft.com/office/powerpoint/2010/main" val="3003167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CA72A0-1EB8-409E-A05C-0276891D78FF}" type="slidenum">
              <a:rPr lang="en-US" altLang="en-US"/>
              <a:pPr/>
              <a:t>39</a:t>
            </a:fld>
            <a:endParaRPr lang="en-US" altLang="en-US"/>
          </a:p>
        </p:txBody>
      </p:sp>
      <p:sp>
        <p:nvSpPr>
          <p:cNvPr id="936962" name="Rectangle 2"/>
          <p:cNvSpPr>
            <a:spLocks noGrp="1" noRot="1" noChangeAspect="1" noChangeArrowheads="1" noTextEdit="1"/>
          </p:cNvSpPr>
          <p:nvPr>
            <p:ph type="sldImg"/>
          </p:nvPr>
        </p:nvSpPr>
        <p:spPr>
          <a:xfrm>
            <a:off x="1149350" y="688975"/>
            <a:ext cx="4554538" cy="3416300"/>
          </a:xfrm>
          <a:ln/>
        </p:spPr>
      </p:sp>
      <p:sp>
        <p:nvSpPr>
          <p:cNvPr id="936963" name="Rectangle 3"/>
          <p:cNvSpPr>
            <a:spLocks noGrp="1" noChangeArrowheads="1"/>
          </p:cNvSpPr>
          <p:nvPr>
            <p:ph type="body" idx="1"/>
          </p:nvPr>
        </p:nvSpPr>
        <p:spPr>
          <a:xfrm>
            <a:off x="911225" y="4340225"/>
            <a:ext cx="5035550" cy="4117975"/>
          </a:xfrm>
        </p:spPr>
        <p:txBody>
          <a:bodyPr/>
          <a:lstStyle/>
          <a:p>
            <a:r>
              <a:rPr lang="en-US" altLang="en-US"/>
              <a:t>Another nice property of the selective refinement framework is that we can form a geomorph, or smooth visual transition, between any two selectively refined meshes.</a:t>
            </a:r>
          </a:p>
          <a:p>
            <a:r>
              <a:rPr lang="en-US" altLang="en-US"/>
              <a:t>So given two meshes M^A and M^B, we can find a new mesh M^G whose vertex front is everywhere lower than or equal to M^A and M^B.  Such a mesh M^G has the property that, as we interpolate its vertices, it can smoothly transition between M^A and M^B.</a:t>
            </a:r>
          </a:p>
          <a:p>
            <a:r>
              <a:rPr lang="en-US" altLang="en-US"/>
              <a:t>This type of geomorph will be demonstrated in the video.</a:t>
            </a:r>
          </a:p>
        </p:txBody>
      </p:sp>
    </p:spTree>
    <p:extLst>
      <p:ext uri="{BB962C8B-B14F-4D97-AF65-F5344CB8AC3E}">
        <p14:creationId xmlns:p14="http://schemas.microsoft.com/office/powerpoint/2010/main" val="395102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F0FB4C-D9D9-4514-94C3-516C212D5090}" type="slidenum">
              <a:rPr lang="en-US" altLang="en-US"/>
              <a:pPr/>
              <a:t>4</a:t>
            </a:fld>
            <a:endParaRPr lang="en-US" altLang="en-US"/>
          </a:p>
        </p:txBody>
      </p:sp>
      <p:sp>
        <p:nvSpPr>
          <p:cNvPr id="771074"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71075"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endParaRPr lang="zh-CN" altLang="en-US"/>
          </a:p>
          <a:p>
            <a:pPr defTabSz="901700"/>
            <a:r>
              <a:rPr lang="en-US" altLang="zh-CN"/>
              <a:t>(There is a growing expectation for realism in computer graphics, and as a result we are seeing more and more highly complex models.)</a:t>
            </a:r>
          </a:p>
          <a:p>
            <a:pPr defTabSz="901700"/>
            <a:endParaRPr lang="en-US" altLang="zh-CN"/>
          </a:p>
          <a:p>
            <a:pPr defTabSz="901700"/>
            <a:r>
              <a:rPr lang="en-US" altLang="zh-CN"/>
              <a:t>The motivation in this talk is very similar to that of the previous talk.</a:t>
            </a:r>
          </a:p>
          <a:p>
            <a:pPr defTabSz="901700"/>
            <a:r>
              <a:rPr lang="en-US" altLang="zh-CN"/>
              <a:t>Geometric models are becoming very complex; they are often represented as complex meshes consisting of tens of thousands of faces.</a:t>
            </a:r>
          </a:p>
          <a:p>
            <a:pPr defTabSz="901700"/>
            <a:r>
              <a:rPr lang="en-US" altLang="zh-CN"/>
              <a:t>And, computer graphics scenes are often composed of many such meshes, so the overall complexity can be huge.</a:t>
            </a:r>
          </a:p>
          <a:p>
            <a:pPr defTabSz="901700"/>
            <a:r>
              <a:rPr lang="en-US" altLang="zh-CN"/>
              <a:t>This presents several challenges, because of limitations in rendering performance, storage capacities, and transmission bandwidths.</a:t>
            </a:r>
          </a:p>
        </p:txBody>
      </p:sp>
    </p:spTree>
    <p:extLst>
      <p:ext uri="{BB962C8B-B14F-4D97-AF65-F5344CB8AC3E}">
        <p14:creationId xmlns:p14="http://schemas.microsoft.com/office/powerpoint/2010/main" val="1121439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2E9F5B-372B-4513-81E7-49F2E29377C0}" type="slidenum">
              <a:rPr lang="en-US" altLang="en-US"/>
              <a:pPr/>
              <a:t>40</a:t>
            </a:fld>
            <a:endParaRPr lang="en-US" altLang="en-US"/>
          </a:p>
        </p:txBody>
      </p:sp>
      <p:sp>
        <p:nvSpPr>
          <p:cNvPr id="941058" name="Rectangle 2"/>
          <p:cNvSpPr>
            <a:spLocks noGrp="1" noRot="1" noChangeAspect="1" noChangeArrowheads="1" noTextEdit="1"/>
          </p:cNvSpPr>
          <p:nvPr>
            <p:ph type="sldImg"/>
          </p:nvPr>
        </p:nvSpPr>
        <p:spPr>
          <a:xfrm>
            <a:off x="1149350" y="688975"/>
            <a:ext cx="4554538" cy="3416300"/>
          </a:xfrm>
          <a:ln w="12700" cap="flat">
            <a:solidFill>
              <a:schemeClr val="tx1"/>
            </a:solidFill>
          </a:ln>
          <a:extLst>
            <a:ext uri="{909E8E84-426E-40DD-AFC4-6F175D3DCCD1}">
              <a14:hiddenFill xmlns:a14="http://schemas.microsoft.com/office/drawing/2010/main">
                <a:noFill/>
              </a14:hiddenFill>
            </a:ext>
          </a:extLst>
        </p:spPr>
      </p:sp>
      <p:sp>
        <p:nvSpPr>
          <p:cNvPr id="941059" name="Rectangle 3"/>
          <p:cNvSpPr>
            <a:spLocks noGrp="1" noChangeArrowheads="1"/>
          </p:cNvSpPr>
          <p:nvPr>
            <p:ph type="body" idx="1"/>
          </p:nvPr>
        </p:nvSpPr>
        <p:spPr>
          <a:xfrm>
            <a:off x="911225" y="4340225"/>
            <a:ext cx="5035550" cy="4117975"/>
          </a:xfrm>
          <a:noFill/>
          <a:ln/>
        </p:spPr>
        <p:txBody>
          <a:bodyPr lIns="90346" tIns="45174" rIns="90346" bIns="45174"/>
          <a:lstStyle/>
          <a:p>
            <a:pPr defTabSz="901700"/>
            <a:r>
              <a:rPr lang="en-US" altLang="en-US"/>
              <a:t>To summarize, we have introduced a selective refinement framework using progressive meshes.</a:t>
            </a:r>
          </a:p>
          <a:p>
            <a:pPr defTabSz="901700"/>
            <a:r>
              <a:rPr lang="en-US" altLang="en-US"/>
              <a:t>We have introduced refinement criteria for adapting the resolution of the mesh according to changing view parameters,</a:t>
            </a:r>
          </a:p>
          <a:p>
            <a:pPr defTabSz="901700"/>
            <a:r>
              <a:rPr lang="en-US" altLang="en-US"/>
              <a:t>and presented a real-time algorithm for incrementally updating the mesh.  The algorithm is extremely fast; it consumes only 15% of total frame time on a graphics workstation.  In addition, the algorithm can be amortized over successive frames.</a:t>
            </a:r>
          </a:p>
          <a:p>
            <a:pPr defTabSz="901700"/>
            <a:r>
              <a:rPr lang="en-US" altLang="en-US"/>
              <a:t>Because the refinement framework is constructed using arbitrary progressive meshes, the refinement operations are geometrically optimized and therefore quickly recover the model’s geometry.</a:t>
            </a:r>
          </a:p>
        </p:txBody>
      </p:sp>
    </p:spTree>
    <p:extLst>
      <p:ext uri="{BB962C8B-B14F-4D97-AF65-F5344CB8AC3E}">
        <p14:creationId xmlns:p14="http://schemas.microsoft.com/office/powerpoint/2010/main" val="2719802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FB063-B012-4FF6-ABE4-A5DF913523BE}" type="slidenum">
              <a:rPr lang="en-US" altLang="en-US"/>
              <a:pPr/>
              <a:t>41</a:t>
            </a:fld>
            <a:endParaRPr lang="en-US" altLang="en-US"/>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903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8C3E3-02D8-439B-9D7F-7D3EEA430518}" type="slidenum">
              <a:rPr lang="en-US" altLang="en-US"/>
              <a:pPr/>
              <a:t>42</a:t>
            </a:fld>
            <a:endParaRPr lang="en-US" altLang="en-US"/>
          </a:p>
        </p:txBody>
      </p:sp>
      <p:sp>
        <p:nvSpPr>
          <p:cNvPr id="807938" name="Rectangle 2"/>
          <p:cNvSpPr>
            <a:spLocks noGrp="1" noRot="1" noChangeAspect="1" noChangeArrowheads="1" noTextEdit="1"/>
          </p:cNvSpPr>
          <p:nvPr>
            <p:ph type="sldImg"/>
          </p:nvPr>
        </p:nvSpPr>
        <p:spPr>
          <a:ln/>
        </p:spPr>
      </p:sp>
      <p:sp>
        <p:nvSpPr>
          <p:cNvPr id="807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62345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079E4-ECC8-4AB0-BFEC-3CDB436F6E11}" type="slidenum">
              <a:rPr lang="en-US" altLang="en-US"/>
              <a:pPr/>
              <a:t>43</a:t>
            </a:fld>
            <a:endParaRPr lang="en-US" altLang="en-US"/>
          </a:p>
        </p:txBody>
      </p:sp>
      <p:sp>
        <p:nvSpPr>
          <p:cNvPr id="826370" name="Rectangle 2"/>
          <p:cNvSpPr>
            <a:spLocks noGrp="1" noRot="1" noChangeAspect="1" noChangeArrowheads="1" noTextEdit="1"/>
          </p:cNvSpPr>
          <p:nvPr>
            <p:ph type="sldImg"/>
          </p:nvPr>
        </p:nvSpPr>
        <p:spPr>
          <a:ln/>
        </p:spPr>
      </p:sp>
      <p:sp>
        <p:nvSpPr>
          <p:cNvPr id="8263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88871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40931-006B-4724-875B-07577CDB8659}" type="slidenum">
              <a:rPr lang="en-US" altLang="en-US"/>
              <a:pPr/>
              <a:t>44</a:t>
            </a:fld>
            <a:endParaRPr lang="en-US" altLang="en-US"/>
          </a:p>
        </p:txBody>
      </p:sp>
      <p:sp>
        <p:nvSpPr>
          <p:cNvPr id="809986" name="Rectangle 2"/>
          <p:cNvSpPr>
            <a:spLocks noGrp="1" noRot="1" noChangeAspect="1" noChangeArrowheads="1" noTextEdit="1"/>
          </p:cNvSpPr>
          <p:nvPr>
            <p:ph type="sldImg"/>
          </p:nvPr>
        </p:nvSpPr>
        <p:spPr>
          <a:ln/>
        </p:spPr>
      </p:sp>
      <p:sp>
        <p:nvSpPr>
          <p:cNvPr id="809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2166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6828BC-3753-4E1C-BA9E-1FA930E36397}" type="slidenum">
              <a:rPr lang="en-US" altLang="en-US"/>
              <a:pPr/>
              <a:t>45</a:t>
            </a:fld>
            <a:endParaRPr lang="en-US" altLang="en-US"/>
          </a:p>
        </p:txBody>
      </p:sp>
      <p:sp>
        <p:nvSpPr>
          <p:cNvPr id="943106" name="Rectangle 2"/>
          <p:cNvSpPr>
            <a:spLocks noGrp="1" noRot="1" noChangeAspect="1" noChangeArrowheads="1" noTextEdit="1"/>
          </p:cNvSpPr>
          <p:nvPr>
            <p:ph type="sldImg"/>
          </p:nvPr>
        </p:nvSpPr>
        <p:spPr>
          <a:xfrm>
            <a:off x="1149350" y="688975"/>
            <a:ext cx="4554538" cy="3416300"/>
          </a:xfrm>
          <a:ln/>
        </p:spPr>
      </p:sp>
      <p:sp>
        <p:nvSpPr>
          <p:cNvPr id="943107" name="Rectangle 3"/>
          <p:cNvSpPr>
            <a:spLocks noGrp="1" noChangeArrowheads="1"/>
          </p:cNvSpPr>
          <p:nvPr>
            <p:ph type="body" idx="1"/>
          </p:nvPr>
        </p:nvSpPr>
        <p:spPr>
          <a:xfrm>
            <a:off x="911225" y="4340225"/>
            <a:ext cx="5035550" cy="4117975"/>
          </a:xfrm>
        </p:spPr>
        <p:txBody>
          <a:bodyPr/>
          <a:lstStyle/>
          <a:p>
            <a:r>
              <a:rPr lang="en-US" altLang="en-US"/>
              <a:t>I’ll quickly mention some areas for future work.</a:t>
            </a:r>
          </a:p>
          <a:p>
            <a:r>
              <a:rPr lang="en-US" altLang="en-US"/>
              <a:t>For large models, particularly terrains, memory management becomes an issue.</a:t>
            </a:r>
          </a:p>
          <a:p>
            <a:r>
              <a:rPr lang="en-US" altLang="en-US"/>
              <a:t>Although I demonstrated geomorphs, the current real-time prototype does not make use of geomorphs; it would be interesting to generate geomorphs at runtime.</a:t>
            </a:r>
          </a:p>
          <a:p>
            <a:r>
              <a:rPr lang="en-US" altLang="en-US"/>
              <a:t>The current refinement criteria only account for the geometry of the surface.  These criteria should be extended to also account for the shading of the surface. </a:t>
            </a:r>
          </a:p>
          <a:p>
            <a:r>
              <a:rPr lang="en-US" altLang="en-US"/>
              <a:t>Finally, I have only considered static meshes.  It would be interesting to extend this framework to handle animated or deforming models.</a:t>
            </a:r>
          </a:p>
        </p:txBody>
      </p:sp>
    </p:spTree>
    <p:extLst>
      <p:ext uri="{BB962C8B-B14F-4D97-AF65-F5344CB8AC3E}">
        <p14:creationId xmlns:p14="http://schemas.microsoft.com/office/powerpoint/2010/main" val="1544504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0D9AE-BBA4-41FC-82CB-D13C9DC08B43}" type="slidenum">
              <a:rPr lang="en-US" altLang="en-US"/>
              <a:pPr/>
              <a:t>46</a:t>
            </a:fld>
            <a:endParaRPr lang="en-US" alt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53778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71FD3-A7BE-4902-AAD2-7653CC59E73F}" type="slidenum">
              <a:rPr lang="en-US" altLang="en-US"/>
              <a:pPr/>
              <a:t>5</a:t>
            </a:fld>
            <a:endParaRPr lang="en-US" altLang="en-US"/>
          </a:p>
        </p:txBody>
      </p:sp>
      <p:sp>
        <p:nvSpPr>
          <p:cNvPr id="947202" name="Rectangle 2"/>
          <p:cNvSpPr>
            <a:spLocks noGrp="1" noRot="1" noChangeAspect="1" noChangeArrowheads="1" noTextEdit="1"/>
          </p:cNvSpPr>
          <p:nvPr>
            <p:ph type="sldImg"/>
          </p:nvPr>
        </p:nvSpPr>
        <p:spPr>
          <a:xfrm>
            <a:off x="1149350" y="688975"/>
            <a:ext cx="4554538" cy="3416300"/>
          </a:xfrm>
          <a:ln/>
        </p:spPr>
      </p:sp>
      <p:sp>
        <p:nvSpPr>
          <p:cNvPr id="947203" name="Rectangle 3"/>
          <p:cNvSpPr>
            <a:spLocks noGrp="1" noChangeArrowheads="1"/>
          </p:cNvSpPr>
          <p:nvPr>
            <p:ph type="body" idx="1"/>
          </p:nvPr>
        </p:nvSpPr>
        <p:spPr>
          <a:xfrm>
            <a:off x="911225" y="4340225"/>
            <a:ext cx="5035550" cy="4117975"/>
          </a:xfrm>
        </p:spPr>
        <p:txBody>
          <a:bodyPr/>
          <a:lstStyle/>
          <a:p>
            <a:r>
              <a:rPr lang="en-US" altLang="en-US"/>
              <a:t>For the past couple of years, I’ve been interested in the representation of complex geometric models, and in particular, triangular meshes.</a:t>
            </a:r>
          </a:p>
          <a:p>
            <a:r>
              <a:rPr lang="en-US" altLang="en-US"/>
              <a:t>For instance, this mesh was obtained using a 3D scanner at Stanford University; it has lots of geometric detail, but consists of over 860,000 faces.</a:t>
            </a:r>
          </a:p>
          <a:p>
            <a:endParaRPr lang="en-US" altLang="en-US"/>
          </a:p>
          <a:p>
            <a:r>
              <a:rPr lang="en-US" altLang="en-US" b="1"/>
              <a:t>&lt;click&gt;</a:t>
            </a:r>
            <a:r>
              <a:rPr lang="en-US" altLang="en-US"/>
              <a:t> As shown in this close-up view, a mesh consists of a set of triangular faces pasted together along their edges and meeting at a common set of vertices.  A mesh is typically represented as an array of vertices, and an array of faces.</a:t>
            </a:r>
          </a:p>
          <a:p>
            <a:endParaRPr lang="en-US" altLang="en-US"/>
          </a:p>
          <a:p>
            <a:r>
              <a:rPr lang="en-US" altLang="en-US"/>
              <a:t>In this talk, I’ll be specifically addressing the problem of rendering such complex meshes.</a:t>
            </a:r>
          </a:p>
          <a:p>
            <a:endParaRPr lang="en-US" altLang="en-US"/>
          </a:p>
        </p:txBody>
      </p:sp>
    </p:spTree>
    <p:extLst>
      <p:ext uri="{BB962C8B-B14F-4D97-AF65-F5344CB8AC3E}">
        <p14:creationId xmlns:p14="http://schemas.microsoft.com/office/powerpoint/2010/main" val="139002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4889D-3800-4FBB-A430-487378612F1E}" type="slidenum">
              <a:rPr lang="en-US" altLang="en-US"/>
              <a:pPr/>
              <a:t>6</a:t>
            </a:fld>
            <a:endParaRPr lang="en-US" altLang="en-US"/>
          </a:p>
        </p:txBody>
      </p:sp>
      <p:sp>
        <p:nvSpPr>
          <p:cNvPr id="773122"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73123"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In addressing these problems, this paper has two major contributions:</a:t>
            </a:r>
          </a:p>
          <a:p>
            <a:pPr defTabSz="901700"/>
            <a:r>
              <a:rPr lang="en-US" altLang="zh-CN"/>
              <a:t>First, it introduces a new mesh simplification procedure.</a:t>
            </a:r>
          </a:p>
          <a:p>
            <a:pPr defTabSz="901700"/>
            <a:r>
              <a:rPr lang="en-US" altLang="zh-CN"/>
              <a:t>Unlike previous methods, this procedure seeks to preserve not just the geometry of the model, but more generally its overall appearance.  So it tries to capture the model’s colors, normals, and other appearance attributes. </a:t>
            </a:r>
          </a:p>
          <a:p>
            <a:pPr defTabSz="901700"/>
            <a:r>
              <a:rPr lang="en-US" altLang="zh-CN"/>
              <a:t>Unfortunately, I won’t have much time to present the details of this procedure.</a:t>
            </a:r>
          </a:p>
          <a:p>
            <a:pPr defTabSz="901700"/>
            <a:endParaRPr lang="en-US" altLang="zh-CN"/>
          </a:p>
          <a:p>
            <a:pPr defTabSz="901700"/>
            <a:r>
              <a:rPr lang="en-US" altLang="zh-CN"/>
              <a:t>Instead, I’ll focus on the second, more important contribution, which is that this simplification procedure brings about a new format for representing meshes, which I call the progressive mesh representation.</a:t>
            </a:r>
          </a:p>
          <a:p>
            <a:pPr defTabSz="901700"/>
            <a:r>
              <a:rPr lang="en-US" altLang="zh-CN"/>
              <a:t>This new multiresolution representation has a number of nice properties.  As I’ll demonstrate in this talk,</a:t>
            </a:r>
          </a:p>
          <a:p>
            <a:pPr defTabSz="901700"/>
            <a:r>
              <a:rPr lang="en-US" altLang="zh-CN"/>
              <a:t>it is lossless as no information is lost in representing a mesh this way,</a:t>
            </a:r>
          </a:p>
          <a:p>
            <a:pPr defTabSz="901700"/>
            <a:r>
              <a:rPr lang="en-US" altLang="zh-CN"/>
              <a:t>it captures a continuous-resolution family of approximations,</a:t>
            </a:r>
          </a:p>
          <a:p>
            <a:pPr defTabSz="901700"/>
            <a:r>
              <a:rPr lang="en-US" altLang="zh-CN"/>
              <a:t>it is efficient in both time and space,</a:t>
            </a:r>
          </a:p>
          <a:p>
            <a:pPr defTabSz="901700"/>
            <a:r>
              <a:rPr lang="en-US" altLang="zh-CN"/>
              <a:t>and it can be transmitted progressively.</a:t>
            </a:r>
          </a:p>
        </p:txBody>
      </p:sp>
    </p:spTree>
    <p:extLst>
      <p:ext uri="{BB962C8B-B14F-4D97-AF65-F5344CB8AC3E}">
        <p14:creationId xmlns:p14="http://schemas.microsoft.com/office/powerpoint/2010/main" val="351646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F32C3D-66C5-4CCB-BB0A-C2AEB67893EB}" type="slidenum">
              <a:rPr lang="en-US" altLang="en-US"/>
              <a:pPr/>
              <a:t>7</a:t>
            </a:fld>
            <a:endParaRPr lang="en-US" altLang="en-US"/>
          </a:p>
        </p:txBody>
      </p:sp>
      <p:sp>
        <p:nvSpPr>
          <p:cNvPr id="775170"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75171"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As shown here, a mesh consists of a set of triangular faces pasted together along their edges and meeting at a common set of vertices</a:t>
            </a:r>
          </a:p>
          <a:p>
            <a:pPr defTabSz="901700"/>
            <a:r>
              <a:rPr lang="en-US" altLang="zh-CN"/>
              <a:t>traditional representation is…</a:t>
            </a:r>
            <a:br>
              <a:rPr lang="en-US" altLang="zh-CN"/>
            </a:br>
            <a:r>
              <a:rPr lang="en-US" altLang="zh-CN"/>
              <a:t>a set of vertices containing xyz coordinates,</a:t>
            </a:r>
            <a:br>
              <a:rPr lang="en-US" altLang="zh-CN"/>
            </a:br>
            <a:r>
              <a:rPr lang="en-US" altLang="zh-CN"/>
              <a:t>and a set of faces containing indices refering back to the vertices.</a:t>
            </a:r>
          </a:p>
          <a:p>
            <a:pPr defTabSz="901700"/>
            <a:r>
              <a:rPr lang="en-US" altLang="zh-CN"/>
              <a:t>Besides geometry, other appearance attributes are often present in a mesh…   these are associated with the vertices and faces of the mesh.</a:t>
            </a:r>
          </a:p>
        </p:txBody>
      </p:sp>
    </p:spTree>
    <p:extLst>
      <p:ext uri="{BB962C8B-B14F-4D97-AF65-F5344CB8AC3E}">
        <p14:creationId xmlns:p14="http://schemas.microsoft.com/office/powerpoint/2010/main" val="302564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5C62D1-B43B-46F5-A669-2D00825D42B2}" type="slidenum">
              <a:rPr lang="en-US" altLang="en-US"/>
              <a:pPr/>
              <a:t>8</a:t>
            </a:fld>
            <a:endParaRPr lang="en-US" altLang="en-US"/>
          </a:p>
        </p:txBody>
      </p:sp>
      <p:sp>
        <p:nvSpPr>
          <p:cNvPr id="777218"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77219"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Several methods have been developed to simplify meshes.  I’ve listed a number of these on this slide.</a:t>
            </a:r>
          </a:p>
          <a:p>
            <a:pPr defTabSz="901700"/>
            <a:r>
              <a:rPr lang="en-US" altLang="zh-CN"/>
              <a:t>The goal of these methods is to reduce the number of faces in the mesh while attempting to preserve its original shape.</a:t>
            </a:r>
          </a:p>
          <a:p>
            <a:pPr defTabSz="901700"/>
            <a:r>
              <a:rPr lang="en-US" altLang="zh-CN"/>
              <a:t>These methods typically contain some complexity parameters that can be varied to obtain several meshes with different trade-off’s of size and accuracy. </a:t>
            </a:r>
          </a:p>
          <a:p>
            <a:pPr defTabSz="901700"/>
            <a:r>
              <a:rPr lang="en-US" altLang="zh-CN"/>
              <a:t>However this only yields a discrete set of meshes.  Ideally we would want to capture a continuum that spans all these meshes.</a:t>
            </a:r>
          </a:p>
        </p:txBody>
      </p:sp>
    </p:spTree>
    <p:extLst>
      <p:ext uri="{BB962C8B-B14F-4D97-AF65-F5344CB8AC3E}">
        <p14:creationId xmlns:p14="http://schemas.microsoft.com/office/powerpoint/2010/main" val="2015372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7468C-1475-476B-9708-AB0164751DBD}" type="slidenum">
              <a:rPr lang="en-US" altLang="en-US"/>
              <a:pPr/>
              <a:t>9</a:t>
            </a:fld>
            <a:endParaRPr lang="en-US" altLang="en-US"/>
          </a:p>
        </p:txBody>
      </p:sp>
      <p:sp>
        <p:nvSpPr>
          <p:cNvPr id="779266" name="Rectangle 2"/>
          <p:cNvSpPr>
            <a:spLocks noGrp="1" noRot="1" noChangeAspect="1" noChangeArrowheads="1" noTextEdit="1"/>
          </p:cNvSpPr>
          <p:nvPr>
            <p:ph type="sldImg"/>
          </p:nvPr>
        </p:nvSpPr>
        <p:spPr>
          <a:xfrm>
            <a:off x="1152525" y="690563"/>
            <a:ext cx="4554538" cy="3416300"/>
          </a:xfrm>
          <a:ln w="12700" cap="flat">
            <a:solidFill>
              <a:schemeClr val="tx1"/>
            </a:solidFill>
          </a:ln>
          <a:extLst>
            <a:ext uri="{909E8E84-426E-40DD-AFC4-6F175D3DCCD1}">
              <a14:hiddenFill xmlns:a14="http://schemas.microsoft.com/office/drawing/2010/main">
                <a:noFill/>
              </a14:hiddenFill>
            </a:ext>
          </a:extLst>
        </p:spPr>
      </p:sp>
      <p:sp>
        <p:nvSpPr>
          <p:cNvPr id="779267" name="Rectangle 3"/>
          <p:cNvSpPr>
            <a:spLocks noGrp="1" noChangeArrowheads="1"/>
          </p:cNvSpPr>
          <p:nvPr>
            <p:ph type="body" idx="1"/>
          </p:nvPr>
        </p:nvSpPr>
        <p:spPr>
          <a:xfrm>
            <a:off x="912813" y="4340225"/>
            <a:ext cx="5032375" cy="4117975"/>
          </a:xfrm>
          <a:noFill/>
          <a:ln/>
        </p:spPr>
        <p:txBody>
          <a:bodyPr lIns="90445" tIns="45223" rIns="90445" bIns="45223"/>
          <a:lstStyle/>
          <a:p>
            <a:pPr defTabSz="901700"/>
            <a:r>
              <a:rPr lang="en-US" altLang="zh-CN"/>
              <a:t>These simplified meshes are often used in the context of level-of-detail.</a:t>
            </a:r>
          </a:p>
          <a:p>
            <a:pPr defTabSz="901700"/>
            <a:r>
              <a:rPr lang="en-US" altLang="zh-CN"/>
              <a:t>The idea is to use a fully-detailed mesh when the model is close to the viewer, and to substitute coarser and coarser approximations as the object recedes away from the viewer.</a:t>
            </a:r>
          </a:p>
          <a:p>
            <a:pPr defTabSz="901700"/>
            <a:endParaRPr lang="en-US" altLang="zh-CN"/>
          </a:p>
          <a:p>
            <a:pPr defTabSz="901700"/>
            <a:r>
              <a:rPr lang="en-US" altLang="zh-CN" b="1"/>
              <a:t>&lt;click&gt;</a:t>
            </a:r>
            <a:r>
              <a:rPr lang="en-US" altLang="zh-CN"/>
              <a:t>  One concern with this approach is that instantaneous switching between the various meshes may result in a “popping” perceptible to the user.</a:t>
            </a:r>
          </a:p>
          <a:p>
            <a:pPr defTabSz="901700"/>
            <a:r>
              <a:rPr lang="en-US" altLang="zh-CN"/>
              <a:t>Therefore we would like to have a smoother level-of-detail representation.</a:t>
            </a:r>
          </a:p>
        </p:txBody>
      </p:sp>
    </p:spTree>
    <p:extLst>
      <p:ext uri="{BB962C8B-B14F-4D97-AF65-F5344CB8AC3E}">
        <p14:creationId xmlns:p14="http://schemas.microsoft.com/office/powerpoint/2010/main" val="111203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p:txBody>
          <a:bodyPr/>
          <a:lstStyle>
            <a:lvl1pPr>
              <a:defRPr/>
            </a:lvl1pPr>
          </a:lstStyle>
          <a:p>
            <a:fld id="{BBA2F3F0-1D35-439E-AAA7-C9350D850B84}" type="slidenum">
              <a:rPr lang="en-US"/>
              <a:pPr/>
              <a:t>‹#›</a:t>
            </a:fld>
            <a:endParaRPr lang="en-US"/>
          </a:p>
        </p:txBody>
      </p:sp>
    </p:spTree>
    <p:extLst>
      <p:ext uri="{BB962C8B-B14F-4D97-AF65-F5344CB8AC3E}">
        <p14:creationId xmlns:p14="http://schemas.microsoft.com/office/powerpoint/2010/main" val="3077750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p:txBody>
          <a:bodyPr/>
          <a:lstStyle>
            <a:lvl1pPr>
              <a:defRPr/>
            </a:lvl1pPr>
          </a:lstStyle>
          <a:p>
            <a:fld id="{0D538557-A35D-45D1-B086-4C40EC8F09D5}" type="slidenum">
              <a:rPr lang="en-US"/>
              <a:pPr/>
              <a:t>‹#›</a:t>
            </a:fld>
            <a:endParaRPr lang="en-US"/>
          </a:p>
        </p:txBody>
      </p:sp>
    </p:spTree>
    <p:extLst>
      <p:ext uri="{BB962C8B-B14F-4D97-AF65-F5344CB8AC3E}">
        <p14:creationId xmlns:p14="http://schemas.microsoft.com/office/powerpoint/2010/main" val="530862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52400"/>
            <a:ext cx="2209800" cy="6278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52400"/>
            <a:ext cx="64770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p:txBody>
          <a:bodyPr/>
          <a:lstStyle>
            <a:lvl1pPr>
              <a:defRPr/>
            </a:lvl1pPr>
          </a:lstStyle>
          <a:p>
            <a:fld id="{22895626-13C6-4A65-9F2A-E01DB83C1287}" type="slidenum">
              <a:rPr lang="en-US"/>
              <a:pPr/>
              <a:t>‹#›</a:t>
            </a:fld>
            <a:endParaRPr lang="en-US"/>
          </a:p>
        </p:txBody>
      </p:sp>
    </p:spTree>
    <p:extLst>
      <p:ext uri="{BB962C8B-B14F-4D97-AF65-F5344CB8AC3E}">
        <p14:creationId xmlns:p14="http://schemas.microsoft.com/office/powerpoint/2010/main" val="32454788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295400"/>
            <a:ext cx="8839200" cy="5135563"/>
          </a:xfrm>
        </p:spPr>
        <p:txBody>
          <a:bodyPr/>
          <a:lstStyle/>
          <a:p>
            <a:endParaRPr lang="en-US"/>
          </a:p>
        </p:txBody>
      </p:sp>
      <p:sp>
        <p:nvSpPr>
          <p:cNvPr id="4" name="Footer Placeholder 3"/>
          <p:cNvSpPr>
            <a:spLocks noGrp="1"/>
          </p:cNvSpPr>
          <p:nvPr>
            <p:ph type="ftr" sz="quarter" idx="10"/>
          </p:nvPr>
        </p:nvSpPr>
        <p:spPr>
          <a:xfrm>
            <a:off x="762000" y="6572250"/>
            <a:ext cx="8382000" cy="304800"/>
          </a:xfrm>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a:xfrm>
            <a:off x="-39688" y="6572250"/>
            <a:ext cx="604838" cy="304800"/>
          </a:xfrm>
        </p:spPr>
        <p:txBody>
          <a:bodyPr/>
          <a:lstStyle>
            <a:lvl1pPr>
              <a:defRPr/>
            </a:lvl1pPr>
          </a:lstStyle>
          <a:p>
            <a:fld id="{4D41EAA8-23F3-421B-8E24-360CCD8486E0}" type="slidenum">
              <a:rPr lang="en-US"/>
              <a:pPr/>
              <a:t>‹#›</a:t>
            </a:fld>
            <a:endParaRPr lang="en-US"/>
          </a:p>
        </p:txBody>
      </p:sp>
    </p:spTree>
    <p:extLst>
      <p:ext uri="{BB962C8B-B14F-4D97-AF65-F5344CB8AC3E}">
        <p14:creationId xmlns:p14="http://schemas.microsoft.com/office/powerpoint/2010/main" val="3547930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p:txBody>
          <a:bodyPr/>
          <a:lstStyle>
            <a:lvl1pPr>
              <a:defRPr/>
            </a:lvl1pPr>
          </a:lstStyle>
          <a:p>
            <a:fld id="{51E89504-E9A2-4960-B6E9-AA849F475C95}" type="slidenum">
              <a:rPr lang="en-US"/>
              <a:pPr/>
              <a:t>‹#›</a:t>
            </a:fld>
            <a:endParaRPr lang="en-US"/>
          </a:p>
        </p:txBody>
      </p:sp>
    </p:spTree>
    <p:extLst>
      <p:ext uri="{BB962C8B-B14F-4D97-AF65-F5344CB8AC3E}">
        <p14:creationId xmlns:p14="http://schemas.microsoft.com/office/powerpoint/2010/main" val="33838344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smtClean="0"/>
              <a:t>Geometry LOD</a:t>
            </a:r>
            <a:endParaRPr lang="en-US"/>
          </a:p>
        </p:txBody>
      </p:sp>
      <p:sp>
        <p:nvSpPr>
          <p:cNvPr id="5" name="Slide Number Placeholder 4"/>
          <p:cNvSpPr>
            <a:spLocks noGrp="1"/>
          </p:cNvSpPr>
          <p:nvPr>
            <p:ph type="sldNum" sz="quarter" idx="11"/>
          </p:nvPr>
        </p:nvSpPr>
        <p:spPr/>
        <p:txBody>
          <a:bodyPr/>
          <a:lstStyle>
            <a:lvl1pPr>
              <a:defRPr/>
            </a:lvl1pPr>
          </a:lstStyle>
          <a:p>
            <a:fld id="{143A2ADB-794E-4A14-B462-84F708D12864}" type="slidenum">
              <a:rPr lang="en-US"/>
              <a:pPr/>
              <a:t>‹#›</a:t>
            </a:fld>
            <a:endParaRPr lang="en-US"/>
          </a:p>
        </p:txBody>
      </p:sp>
    </p:spTree>
    <p:extLst>
      <p:ext uri="{BB962C8B-B14F-4D97-AF65-F5344CB8AC3E}">
        <p14:creationId xmlns:p14="http://schemas.microsoft.com/office/powerpoint/2010/main" val="9324059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smtClean="0"/>
              <a:t>Geometry LOD</a:t>
            </a:r>
            <a:endParaRPr lang="en-US"/>
          </a:p>
        </p:txBody>
      </p:sp>
      <p:sp>
        <p:nvSpPr>
          <p:cNvPr id="6" name="Slide Number Placeholder 5"/>
          <p:cNvSpPr>
            <a:spLocks noGrp="1"/>
          </p:cNvSpPr>
          <p:nvPr>
            <p:ph type="sldNum" sz="quarter" idx="11"/>
          </p:nvPr>
        </p:nvSpPr>
        <p:spPr/>
        <p:txBody>
          <a:bodyPr/>
          <a:lstStyle>
            <a:lvl1pPr>
              <a:defRPr/>
            </a:lvl1pPr>
          </a:lstStyle>
          <a:p>
            <a:fld id="{A1859EB1-3964-4F0B-AAF2-2D82819755DA}" type="slidenum">
              <a:rPr lang="en-US"/>
              <a:pPr/>
              <a:t>‹#›</a:t>
            </a:fld>
            <a:endParaRPr lang="en-US"/>
          </a:p>
        </p:txBody>
      </p:sp>
    </p:spTree>
    <p:extLst>
      <p:ext uri="{BB962C8B-B14F-4D97-AF65-F5344CB8AC3E}">
        <p14:creationId xmlns:p14="http://schemas.microsoft.com/office/powerpoint/2010/main" val="40271821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smtClean="0"/>
              <a:t>Geometry LOD</a:t>
            </a:r>
            <a:endParaRPr lang="en-US"/>
          </a:p>
        </p:txBody>
      </p:sp>
      <p:sp>
        <p:nvSpPr>
          <p:cNvPr id="8" name="Slide Number Placeholder 7"/>
          <p:cNvSpPr>
            <a:spLocks noGrp="1"/>
          </p:cNvSpPr>
          <p:nvPr>
            <p:ph type="sldNum" sz="quarter" idx="11"/>
          </p:nvPr>
        </p:nvSpPr>
        <p:spPr/>
        <p:txBody>
          <a:bodyPr/>
          <a:lstStyle>
            <a:lvl1pPr>
              <a:defRPr/>
            </a:lvl1pPr>
          </a:lstStyle>
          <a:p>
            <a:fld id="{FD0FC45A-B16E-4BE3-966F-650D166F9B9E}" type="slidenum">
              <a:rPr lang="en-US"/>
              <a:pPr/>
              <a:t>‹#›</a:t>
            </a:fld>
            <a:endParaRPr lang="en-US"/>
          </a:p>
        </p:txBody>
      </p:sp>
    </p:spTree>
    <p:extLst>
      <p:ext uri="{BB962C8B-B14F-4D97-AF65-F5344CB8AC3E}">
        <p14:creationId xmlns:p14="http://schemas.microsoft.com/office/powerpoint/2010/main" val="30444434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smtClean="0"/>
              <a:t>Geometry LOD</a:t>
            </a:r>
            <a:endParaRPr lang="en-US"/>
          </a:p>
        </p:txBody>
      </p:sp>
      <p:sp>
        <p:nvSpPr>
          <p:cNvPr id="4" name="Slide Number Placeholder 3"/>
          <p:cNvSpPr>
            <a:spLocks noGrp="1"/>
          </p:cNvSpPr>
          <p:nvPr>
            <p:ph type="sldNum" sz="quarter" idx="11"/>
          </p:nvPr>
        </p:nvSpPr>
        <p:spPr/>
        <p:txBody>
          <a:bodyPr/>
          <a:lstStyle>
            <a:lvl1pPr>
              <a:defRPr/>
            </a:lvl1pPr>
          </a:lstStyle>
          <a:p>
            <a:fld id="{25D88420-11A1-4E9B-8B09-0569A8ABF539}" type="slidenum">
              <a:rPr lang="en-US"/>
              <a:pPr/>
              <a:t>‹#›</a:t>
            </a:fld>
            <a:endParaRPr lang="en-US"/>
          </a:p>
        </p:txBody>
      </p:sp>
    </p:spTree>
    <p:extLst>
      <p:ext uri="{BB962C8B-B14F-4D97-AF65-F5344CB8AC3E}">
        <p14:creationId xmlns:p14="http://schemas.microsoft.com/office/powerpoint/2010/main" val="42701933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Geometry LOD</a:t>
            </a:r>
            <a:endParaRPr lang="en-US"/>
          </a:p>
        </p:txBody>
      </p:sp>
      <p:sp>
        <p:nvSpPr>
          <p:cNvPr id="3" name="Slide Number Placeholder 2"/>
          <p:cNvSpPr>
            <a:spLocks noGrp="1"/>
          </p:cNvSpPr>
          <p:nvPr>
            <p:ph type="sldNum" sz="quarter" idx="11"/>
          </p:nvPr>
        </p:nvSpPr>
        <p:spPr/>
        <p:txBody>
          <a:bodyPr/>
          <a:lstStyle>
            <a:lvl1pPr>
              <a:defRPr/>
            </a:lvl1pPr>
          </a:lstStyle>
          <a:p>
            <a:fld id="{CDC31316-32B0-47E1-B495-2D5B9A2BB413}" type="slidenum">
              <a:rPr lang="en-US"/>
              <a:pPr/>
              <a:t>‹#›</a:t>
            </a:fld>
            <a:endParaRPr lang="en-US"/>
          </a:p>
        </p:txBody>
      </p:sp>
    </p:spTree>
    <p:extLst>
      <p:ext uri="{BB962C8B-B14F-4D97-AF65-F5344CB8AC3E}">
        <p14:creationId xmlns:p14="http://schemas.microsoft.com/office/powerpoint/2010/main" val="16465161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Geometry LOD</a:t>
            </a:r>
            <a:endParaRPr lang="en-US"/>
          </a:p>
        </p:txBody>
      </p:sp>
      <p:sp>
        <p:nvSpPr>
          <p:cNvPr id="6" name="Slide Number Placeholder 5"/>
          <p:cNvSpPr>
            <a:spLocks noGrp="1"/>
          </p:cNvSpPr>
          <p:nvPr>
            <p:ph type="sldNum" sz="quarter" idx="11"/>
          </p:nvPr>
        </p:nvSpPr>
        <p:spPr/>
        <p:txBody>
          <a:bodyPr/>
          <a:lstStyle>
            <a:lvl1pPr>
              <a:defRPr/>
            </a:lvl1pPr>
          </a:lstStyle>
          <a:p>
            <a:fld id="{48794DEE-ADCF-4D48-B69B-5BE36010F783}" type="slidenum">
              <a:rPr lang="en-US"/>
              <a:pPr/>
              <a:t>‹#›</a:t>
            </a:fld>
            <a:endParaRPr lang="en-US"/>
          </a:p>
        </p:txBody>
      </p:sp>
    </p:spTree>
    <p:extLst>
      <p:ext uri="{BB962C8B-B14F-4D97-AF65-F5344CB8AC3E}">
        <p14:creationId xmlns:p14="http://schemas.microsoft.com/office/powerpoint/2010/main" val="36377967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Geometry LOD</a:t>
            </a:r>
            <a:endParaRPr lang="en-US"/>
          </a:p>
        </p:txBody>
      </p:sp>
      <p:sp>
        <p:nvSpPr>
          <p:cNvPr id="6" name="Slide Number Placeholder 5"/>
          <p:cNvSpPr>
            <a:spLocks noGrp="1"/>
          </p:cNvSpPr>
          <p:nvPr>
            <p:ph type="sldNum" sz="quarter" idx="11"/>
          </p:nvPr>
        </p:nvSpPr>
        <p:spPr/>
        <p:txBody>
          <a:bodyPr/>
          <a:lstStyle>
            <a:lvl1pPr>
              <a:defRPr/>
            </a:lvl1pPr>
          </a:lstStyle>
          <a:p>
            <a:fld id="{504663A8-7198-41C4-8C1F-6ACE455AAF1A}" type="slidenum">
              <a:rPr lang="en-US"/>
              <a:pPr/>
              <a:t>‹#›</a:t>
            </a:fld>
            <a:endParaRPr lang="en-US"/>
          </a:p>
        </p:txBody>
      </p:sp>
    </p:spTree>
    <p:extLst>
      <p:ext uri="{BB962C8B-B14F-4D97-AF65-F5344CB8AC3E}">
        <p14:creationId xmlns:p14="http://schemas.microsoft.com/office/powerpoint/2010/main" val="5325801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0"/>
            </a:gs>
            <a:gs pos="100000">
              <a:srgbClr val="000066"/>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52400"/>
            <a:ext cx="8839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400" y="1295400"/>
            <a:ext cx="88392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762000" y="6572250"/>
            <a:ext cx="838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r>
              <a:rPr lang="en-US" smtClean="0"/>
              <a:t>Geometry LOD</a:t>
            </a:r>
            <a:endParaRPr lang="en-US"/>
          </a:p>
        </p:txBody>
      </p:sp>
      <p:sp>
        <p:nvSpPr>
          <p:cNvPr id="1030" name="Rectangle 6"/>
          <p:cNvSpPr>
            <a:spLocks noGrp="1" noChangeArrowheads="1"/>
          </p:cNvSpPr>
          <p:nvPr>
            <p:ph type="sldNum" sz="quarter" idx="4"/>
          </p:nvPr>
        </p:nvSpPr>
        <p:spPr bwMode="auto">
          <a:xfrm>
            <a:off x="-39688" y="6572250"/>
            <a:ext cx="6048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1">
                <a:latin typeface="+mn-lt"/>
              </a:defRPr>
            </a:lvl1pPr>
          </a:lstStyle>
          <a:p>
            <a:fld id="{1E99FDDE-525F-4C70-A2BE-D92EE485439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lvl1pPr algn="ctr" rtl="0" fontAlgn="base">
        <a:spcBef>
          <a:spcPct val="0"/>
        </a:spcBef>
        <a:spcAft>
          <a:spcPct val="0"/>
        </a:spcAft>
        <a:defRPr sz="5400" b="1" kern="1200">
          <a:solidFill>
            <a:schemeClr val="tx2"/>
          </a:solidFill>
          <a:latin typeface="+mj-lt"/>
          <a:ea typeface="+mj-ea"/>
          <a:cs typeface="+mj-cs"/>
        </a:defRPr>
      </a:lvl1pPr>
      <a:lvl2pPr algn="ctr" rtl="0" fontAlgn="base">
        <a:spcBef>
          <a:spcPct val="0"/>
        </a:spcBef>
        <a:spcAft>
          <a:spcPct val="0"/>
        </a:spcAft>
        <a:defRPr sz="5400" b="1">
          <a:solidFill>
            <a:schemeClr val="tx2"/>
          </a:solidFill>
          <a:latin typeface="Calibri" panose="020F0502020204030204" pitchFamily="34" charset="0"/>
        </a:defRPr>
      </a:lvl2pPr>
      <a:lvl3pPr algn="ctr" rtl="0" fontAlgn="base">
        <a:spcBef>
          <a:spcPct val="0"/>
        </a:spcBef>
        <a:spcAft>
          <a:spcPct val="0"/>
        </a:spcAft>
        <a:defRPr sz="5400" b="1">
          <a:solidFill>
            <a:schemeClr val="tx2"/>
          </a:solidFill>
          <a:latin typeface="Calibri" panose="020F0502020204030204" pitchFamily="34" charset="0"/>
        </a:defRPr>
      </a:lvl3pPr>
      <a:lvl4pPr algn="ctr" rtl="0" fontAlgn="base">
        <a:spcBef>
          <a:spcPct val="0"/>
        </a:spcBef>
        <a:spcAft>
          <a:spcPct val="0"/>
        </a:spcAft>
        <a:defRPr sz="5400" b="1">
          <a:solidFill>
            <a:schemeClr val="tx2"/>
          </a:solidFill>
          <a:latin typeface="Calibri" panose="020F0502020204030204" pitchFamily="34" charset="0"/>
        </a:defRPr>
      </a:lvl4pPr>
      <a:lvl5pPr algn="ctr" rtl="0" fontAlgn="base">
        <a:spcBef>
          <a:spcPct val="0"/>
        </a:spcBef>
        <a:spcAft>
          <a:spcPct val="0"/>
        </a:spcAft>
        <a:defRPr sz="5400" b="1">
          <a:solidFill>
            <a:schemeClr val="tx2"/>
          </a:solidFill>
          <a:latin typeface="Calibri" panose="020F0502020204030204" pitchFamily="34" charset="0"/>
        </a:defRPr>
      </a:lvl5pPr>
      <a:lvl6pPr marL="457200" algn="ctr" rtl="0" fontAlgn="base">
        <a:spcBef>
          <a:spcPct val="0"/>
        </a:spcBef>
        <a:spcAft>
          <a:spcPct val="0"/>
        </a:spcAft>
        <a:defRPr sz="5400" b="1">
          <a:solidFill>
            <a:schemeClr val="tx2"/>
          </a:solidFill>
          <a:latin typeface="Calibri" panose="020F0502020204030204" pitchFamily="34" charset="0"/>
        </a:defRPr>
      </a:lvl6pPr>
      <a:lvl7pPr marL="914400" algn="ctr" rtl="0" fontAlgn="base">
        <a:spcBef>
          <a:spcPct val="0"/>
        </a:spcBef>
        <a:spcAft>
          <a:spcPct val="0"/>
        </a:spcAft>
        <a:defRPr sz="5400" b="1">
          <a:solidFill>
            <a:schemeClr val="tx2"/>
          </a:solidFill>
          <a:latin typeface="Calibri" panose="020F0502020204030204" pitchFamily="34" charset="0"/>
        </a:defRPr>
      </a:lvl7pPr>
      <a:lvl8pPr marL="1371600" algn="ctr" rtl="0" fontAlgn="base">
        <a:spcBef>
          <a:spcPct val="0"/>
        </a:spcBef>
        <a:spcAft>
          <a:spcPct val="0"/>
        </a:spcAft>
        <a:defRPr sz="5400" b="1">
          <a:solidFill>
            <a:schemeClr val="tx2"/>
          </a:solidFill>
          <a:latin typeface="Calibri" panose="020F0502020204030204" pitchFamily="34" charset="0"/>
        </a:defRPr>
      </a:lvl8pPr>
      <a:lvl9pPr marL="1828800" algn="ctr" rtl="0" fontAlgn="base">
        <a:spcBef>
          <a:spcPct val="0"/>
        </a:spcBef>
        <a:spcAft>
          <a:spcPct val="0"/>
        </a:spcAft>
        <a:defRPr sz="5400" b="1">
          <a:solidFill>
            <a:schemeClr val="tx2"/>
          </a:solidFill>
          <a:latin typeface="Calibri" panose="020F050202020403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felixpalmer.github.io/lod-terrai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ctrTitle"/>
          </p:nvPr>
        </p:nvSpPr>
        <p:spPr>
          <a:xfrm>
            <a:off x="685800" y="3810000"/>
            <a:ext cx="7772400" cy="1470025"/>
          </a:xfrm>
        </p:spPr>
        <p:txBody>
          <a:bodyPr anchor="ctr"/>
          <a:lstStyle/>
          <a:p>
            <a:r>
              <a:rPr lang="en-US" dirty="0" smtClean="0"/>
              <a:t>Advanced topic:</a:t>
            </a:r>
            <a:r>
              <a:rPr lang="en-US" dirty="0" smtClean="0"/>
              <a:t/>
            </a:r>
            <a:br>
              <a:rPr lang="en-US" dirty="0" smtClean="0"/>
            </a:br>
            <a:r>
              <a:rPr lang="en-US" dirty="0" smtClean="0"/>
              <a:t>Geometry </a:t>
            </a:r>
            <a:r>
              <a:rPr lang="en-US" dirty="0" smtClean="0"/>
              <a:t>LOD</a:t>
            </a:r>
            <a:endParaRPr lang="en-US" dirty="0"/>
          </a:p>
        </p:txBody>
      </p:sp>
      <p:sp>
        <p:nvSpPr>
          <p:cNvPr id="137219" name="Rectangle 3"/>
          <p:cNvSpPr>
            <a:spLocks noGrp="1" noChangeArrowheads="1"/>
          </p:cNvSpPr>
          <p:nvPr>
            <p:ph type="subTitle" idx="1"/>
          </p:nvPr>
        </p:nvSpPr>
        <p:spPr>
          <a:xfrm>
            <a:off x="1371600" y="76200"/>
            <a:ext cx="6400800" cy="1752600"/>
          </a:xfrm>
        </p:spPr>
        <p:txBody>
          <a:bodyPr/>
          <a:lstStyle/>
          <a:p>
            <a:r>
              <a:rPr lang="en-US" sz="3200" dirty="0" smtClean="0"/>
              <a:t>COMP4451 Game Programming</a:t>
            </a:r>
            <a:endParaRPr lang="en-US" sz="3200" dirty="0"/>
          </a:p>
        </p:txBody>
      </p:sp>
      <p:pic>
        <p:nvPicPr>
          <p:cNvPr id="4"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1600200"/>
            <a:ext cx="17589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New mesh simplification procedure</a:t>
            </a:r>
          </a:p>
        </p:txBody>
      </p:sp>
      <p:sp>
        <p:nvSpPr>
          <p:cNvPr id="780291" name="Rectangle 3"/>
          <p:cNvSpPr>
            <a:spLocks noGrp="1" noChangeArrowheads="1"/>
          </p:cNvSpPr>
          <p:nvPr>
            <p:ph type="body" idx="1"/>
          </p:nvPr>
        </p:nvSpPr>
        <p:spPr>
          <a:xfrm>
            <a:off x="457200" y="1447800"/>
            <a:ext cx="8305800" cy="685800"/>
          </a:xfrm>
          <a:noFill/>
          <a:ln/>
        </p:spPr>
        <p:txBody>
          <a:bodyPr lIns="92075" tIns="46038" rIns="92075" bIns="46038"/>
          <a:lstStyle/>
          <a:p>
            <a:pPr>
              <a:lnSpc>
                <a:spcPct val="90000"/>
              </a:lnSpc>
            </a:pPr>
            <a:r>
              <a:rPr lang="en-US" altLang="zh-CN">
                <a:ea typeface="宋体" panose="02010600030101010101" pitchFamily="2" charset="-122"/>
              </a:rPr>
              <a:t>Idea: apply sequence of edge collapses:</a:t>
            </a:r>
          </a:p>
        </p:txBody>
      </p:sp>
      <p:sp>
        <p:nvSpPr>
          <p:cNvPr id="780292" name="Freeform 4" descr="Wide upward diagonal"/>
          <p:cNvSpPr>
            <a:spLocks/>
          </p:cNvSpPr>
          <p:nvPr/>
        </p:nvSpPr>
        <p:spPr bwMode="auto">
          <a:xfrm>
            <a:off x="1314450" y="3070225"/>
            <a:ext cx="911225" cy="1182688"/>
          </a:xfrm>
          <a:custGeom>
            <a:avLst/>
            <a:gdLst>
              <a:gd name="T0" fmla="*/ 573 w 574"/>
              <a:gd name="T1" fmla="*/ 0 h 745"/>
              <a:gd name="T2" fmla="*/ 0 w 574"/>
              <a:gd name="T3" fmla="*/ 411 h 745"/>
              <a:gd name="T4" fmla="*/ 573 w 574"/>
              <a:gd name="T5" fmla="*/ 744 h 745"/>
              <a:gd name="T6" fmla="*/ 573 w 574"/>
              <a:gd name="T7" fmla="*/ 0 h 745"/>
            </a:gdLst>
            <a:ahLst/>
            <a:cxnLst>
              <a:cxn ang="0">
                <a:pos x="T0" y="T1"/>
              </a:cxn>
              <a:cxn ang="0">
                <a:pos x="T2" y="T3"/>
              </a:cxn>
              <a:cxn ang="0">
                <a:pos x="T4" y="T5"/>
              </a:cxn>
              <a:cxn ang="0">
                <a:pos x="T6" y="T7"/>
              </a:cxn>
            </a:cxnLst>
            <a:rect l="0" t="0" r="r" b="b"/>
            <a:pathLst>
              <a:path w="574" h="745">
                <a:moveTo>
                  <a:pt x="573" y="0"/>
                </a:moveTo>
                <a:lnTo>
                  <a:pt x="0" y="411"/>
                </a:lnTo>
                <a:lnTo>
                  <a:pt x="573" y="744"/>
                </a:lnTo>
                <a:lnTo>
                  <a:pt x="573" y="0"/>
                </a:lnTo>
              </a:path>
            </a:pathLst>
          </a:custGeom>
          <a:pattFill prst="wdUp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0293" name="Freeform 5" descr="Wide downward diagonal"/>
          <p:cNvSpPr>
            <a:spLocks/>
          </p:cNvSpPr>
          <p:nvPr/>
        </p:nvSpPr>
        <p:spPr bwMode="auto">
          <a:xfrm>
            <a:off x="2224088" y="3074988"/>
            <a:ext cx="909637" cy="1182687"/>
          </a:xfrm>
          <a:custGeom>
            <a:avLst/>
            <a:gdLst>
              <a:gd name="T0" fmla="*/ 0 w 573"/>
              <a:gd name="T1" fmla="*/ 0 h 745"/>
              <a:gd name="T2" fmla="*/ 2 w 573"/>
              <a:gd name="T3" fmla="*/ 744 h 745"/>
              <a:gd name="T4" fmla="*/ 572 w 573"/>
              <a:gd name="T5" fmla="*/ 411 h 745"/>
              <a:gd name="T6" fmla="*/ 0 w 573"/>
              <a:gd name="T7" fmla="*/ 0 h 745"/>
            </a:gdLst>
            <a:ahLst/>
            <a:cxnLst>
              <a:cxn ang="0">
                <a:pos x="T0" y="T1"/>
              </a:cxn>
              <a:cxn ang="0">
                <a:pos x="T2" y="T3"/>
              </a:cxn>
              <a:cxn ang="0">
                <a:pos x="T4" y="T5"/>
              </a:cxn>
              <a:cxn ang="0">
                <a:pos x="T6" y="T7"/>
              </a:cxn>
            </a:cxnLst>
            <a:rect l="0" t="0" r="r" b="b"/>
            <a:pathLst>
              <a:path w="573" h="745">
                <a:moveTo>
                  <a:pt x="0" y="0"/>
                </a:moveTo>
                <a:lnTo>
                  <a:pt x="2" y="744"/>
                </a:lnTo>
                <a:lnTo>
                  <a:pt x="572" y="411"/>
                </a:lnTo>
                <a:lnTo>
                  <a:pt x="0" y="0"/>
                </a:lnTo>
              </a:path>
            </a:pathLst>
          </a:custGeom>
          <a:pattFill prst="wdDn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0294" name="Line 6"/>
          <p:cNvSpPr>
            <a:spLocks noChangeShapeType="1"/>
          </p:cNvSpPr>
          <p:nvPr/>
        </p:nvSpPr>
        <p:spPr bwMode="ltGray">
          <a:xfrm>
            <a:off x="2224088" y="3074988"/>
            <a:ext cx="0" cy="1176337"/>
          </a:xfrm>
          <a:prstGeom prst="line">
            <a:avLst/>
          </a:prstGeom>
          <a:noFill/>
          <a:ln w="508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295" name="Line 7"/>
          <p:cNvSpPr>
            <a:spLocks noChangeShapeType="1"/>
          </p:cNvSpPr>
          <p:nvPr/>
        </p:nvSpPr>
        <p:spPr bwMode="auto">
          <a:xfrm flipV="1">
            <a:off x="1309688" y="3074988"/>
            <a:ext cx="914400" cy="6540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296" name="Line 8"/>
          <p:cNvSpPr>
            <a:spLocks noChangeShapeType="1"/>
          </p:cNvSpPr>
          <p:nvPr/>
        </p:nvSpPr>
        <p:spPr bwMode="auto">
          <a:xfrm flipH="1" flipV="1">
            <a:off x="1309688" y="3729038"/>
            <a:ext cx="914400" cy="5222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297" name="Line 9"/>
          <p:cNvSpPr>
            <a:spLocks noChangeShapeType="1"/>
          </p:cNvSpPr>
          <p:nvPr/>
        </p:nvSpPr>
        <p:spPr bwMode="auto">
          <a:xfrm>
            <a:off x="2224088" y="3074988"/>
            <a:ext cx="914400" cy="6540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298" name="Line 10"/>
          <p:cNvSpPr>
            <a:spLocks noChangeShapeType="1"/>
          </p:cNvSpPr>
          <p:nvPr/>
        </p:nvSpPr>
        <p:spPr bwMode="auto">
          <a:xfrm flipV="1">
            <a:off x="2224088" y="3729038"/>
            <a:ext cx="914400" cy="5222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299" name="Line 11"/>
          <p:cNvSpPr>
            <a:spLocks noChangeShapeType="1"/>
          </p:cNvSpPr>
          <p:nvPr/>
        </p:nvSpPr>
        <p:spPr bwMode="auto">
          <a:xfrm flipH="1">
            <a:off x="2224088" y="2424113"/>
            <a:ext cx="652462" cy="6508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0" name="Line 12"/>
          <p:cNvSpPr>
            <a:spLocks noChangeShapeType="1"/>
          </p:cNvSpPr>
          <p:nvPr/>
        </p:nvSpPr>
        <p:spPr bwMode="auto">
          <a:xfrm flipH="1" flipV="1">
            <a:off x="2876550" y="2424113"/>
            <a:ext cx="261938" cy="13049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1" name="Line 13"/>
          <p:cNvSpPr>
            <a:spLocks noChangeShapeType="1"/>
          </p:cNvSpPr>
          <p:nvPr/>
        </p:nvSpPr>
        <p:spPr bwMode="auto">
          <a:xfrm flipH="1" flipV="1">
            <a:off x="1571625" y="2555875"/>
            <a:ext cx="652463" cy="5191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2" name="Line 14"/>
          <p:cNvSpPr>
            <a:spLocks noChangeShapeType="1"/>
          </p:cNvSpPr>
          <p:nvPr/>
        </p:nvSpPr>
        <p:spPr bwMode="auto">
          <a:xfrm flipH="1">
            <a:off x="1571625" y="2424113"/>
            <a:ext cx="1304925" cy="1317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3" name="Line 15"/>
          <p:cNvSpPr>
            <a:spLocks noChangeShapeType="1"/>
          </p:cNvSpPr>
          <p:nvPr/>
        </p:nvSpPr>
        <p:spPr bwMode="auto">
          <a:xfrm flipV="1">
            <a:off x="1309688" y="2555875"/>
            <a:ext cx="261937" cy="11731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4" name="Line 16"/>
          <p:cNvSpPr>
            <a:spLocks noChangeShapeType="1"/>
          </p:cNvSpPr>
          <p:nvPr/>
        </p:nvSpPr>
        <p:spPr bwMode="auto">
          <a:xfrm flipH="1">
            <a:off x="1766888" y="4251325"/>
            <a:ext cx="457200" cy="514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5" name="Line 17"/>
          <p:cNvSpPr>
            <a:spLocks noChangeShapeType="1"/>
          </p:cNvSpPr>
          <p:nvPr/>
        </p:nvSpPr>
        <p:spPr bwMode="auto">
          <a:xfrm flipH="1" flipV="1">
            <a:off x="2224088" y="4251325"/>
            <a:ext cx="342900" cy="6286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6" name="Line 18"/>
          <p:cNvSpPr>
            <a:spLocks noChangeShapeType="1"/>
          </p:cNvSpPr>
          <p:nvPr/>
        </p:nvSpPr>
        <p:spPr bwMode="auto">
          <a:xfrm>
            <a:off x="1309688" y="3729038"/>
            <a:ext cx="457200" cy="1036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7" name="Line 19"/>
          <p:cNvSpPr>
            <a:spLocks noChangeShapeType="1"/>
          </p:cNvSpPr>
          <p:nvPr/>
        </p:nvSpPr>
        <p:spPr bwMode="auto">
          <a:xfrm flipH="1" flipV="1">
            <a:off x="1766888" y="4765675"/>
            <a:ext cx="800100" cy="114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8" name="Line 20"/>
          <p:cNvSpPr>
            <a:spLocks noChangeShapeType="1"/>
          </p:cNvSpPr>
          <p:nvPr/>
        </p:nvSpPr>
        <p:spPr bwMode="auto">
          <a:xfrm flipH="1">
            <a:off x="2566988" y="3729038"/>
            <a:ext cx="571500" cy="11509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09" name="Arc 21"/>
          <p:cNvSpPr>
            <a:spLocks/>
          </p:cNvSpPr>
          <p:nvPr/>
        </p:nvSpPr>
        <p:spPr bwMode="auto">
          <a:xfrm>
            <a:off x="3749675" y="3128963"/>
            <a:ext cx="1782763" cy="344487"/>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10" name="Rectangle 22"/>
          <p:cNvSpPr>
            <a:spLocks noChangeArrowheads="1"/>
          </p:cNvSpPr>
          <p:nvPr/>
        </p:nvSpPr>
        <p:spPr bwMode="auto">
          <a:xfrm>
            <a:off x="3395663" y="2489200"/>
            <a:ext cx="2593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ecol(v</a:t>
            </a:r>
            <a:r>
              <a:rPr lang="en-US" altLang="zh-CN" sz="3000" i="1" baseline="-25000">
                <a:effectLst>
                  <a:outerShdw blurRad="38100" dist="38100" dir="2700000" algn="tl">
                    <a:srgbClr val="000000"/>
                  </a:outerShdw>
                </a:effectLst>
                <a:ea typeface="宋体" panose="02010600030101010101" pitchFamily="2" charset="-122"/>
              </a:rPr>
              <a:t>s </a:t>
            </a:r>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t </a:t>
            </a:r>
            <a:r>
              <a:rPr lang="en-US" altLang="zh-CN" sz="3000" i="1">
                <a:effectLst>
                  <a:outerShdw blurRad="38100" dist="38100" dir="2700000" algn="tl">
                    <a:srgbClr val="000000"/>
                  </a:outerShdw>
                </a:effectLst>
                <a:ea typeface="宋体" panose="02010600030101010101" pitchFamily="2" charset="-122"/>
              </a:rPr>
              <a:t>, </a:t>
            </a:r>
            <a:r>
              <a:rPr lang="en-US" altLang="zh-CN" sz="3000" b="1" i="1">
                <a:effectLst>
                  <a:outerShdw blurRad="38100" dist="38100" dir="2700000" algn="tl">
                    <a:srgbClr val="000000"/>
                  </a:outerShdw>
                </a:effectLst>
                <a:ea typeface="宋体" panose="02010600030101010101" pitchFamily="2" charset="-122"/>
              </a:rPr>
              <a:t>v</a:t>
            </a:r>
            <a:r>
              <a:rPr lang="en-US" altLang="zh-CN" sz="3000" b="1" i="1" baseline="-25000">
                <a:effectLst>
                  <a:outerShdw blurRad="38100" dist="38100" dir="2700000" algn="tl">
                    <a:srgbClr val="000000"/>
                  </a:outerShdw>
                </a:effectLst>
                <a:ea typeface="宋体" panose="02010600030101010101" pitchFamily="2" charset="-122"/>
              </a:rPr>
              <a:t>s</a:t>
            </a:r>
            <a:r>
              <a:rPr lang="en-US" altLang="zh-CN" sz="3000" i="1" baseline="-25000">
                <a:effectLst>
                  <a:outerShdw blurRad="38100" dist="38100" dir="2700000" algn="tl">
                    <a:srgbClr val="000000"/>
                  </a:outerShdw>
                </a:effectLst>
                <a:ea typeface="宋体" panose="02010600030101010101" pitchFamily="2" charset="-122"/>
              </a:rPr>
              <a:t> </a:t>
            </a:r>
            <a:r>
              <a:rPr lang="en-US" altLang="zh-CN" sz="3000" i="1">
                <a:effectLst>
                  <a:outerShdw blurRad="38100" dist="38100" dir="2700000" algn="tl">
                    <a:srgbClr val="000000"/>
                  </a:outerShdw>
                </a:effectLst>
                <a:ea typeface="宋体" panose="02010600030101010101" pitchFamily="2" charset="-122"/>
              </a:rPr>
              <a:t>)</a:t>
            </a:r>
          </a:p>
        </p:txBody>
      </p:sp>
      <p:sp>
        <p:nvSpPr>
          <p:cNvPr id="780311" name="Rectangle 23"/>
          <p:cNvSpPr>
            <a:spLocks noChangeArrowheads="1"/>
          </p:cNvSpPr>
          <p:nvPr/>
        </p:nvSpPr>
        <p:spPr bwMode="auto">
          <a:xfrm>
            <a:off x="898525" y="3411538"/>
            <a:ext cx="431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l</a:t>
            </a:r>
          </a:p>
        </p:txBody>
      </p:sp>
      <p:sp>
        <p:nvSpPr>
          <p:cNvPr id="780312" name="Rectangle 24"/>
          <p:cNvSpPr>
            <a:spLocks noChangeArrowheads="1"/>
          </p:cNvSpPr>
          <p:nvPr/>
        </p:nvSpPr>
        <p:spPr bwMode="auto">
          <a:xfrm>
            <a:off x="3084513" y="3408363"/>
            <a:ext cx="4587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r</a:t>
            </a:r>
          </a:p>
        </p:txBody>
      </p:sp>
      <p:sp>
        <p:nvSpPr>
          <p:cNvPr id="780313" name="Rectangle 25"/>
          <p:cNvSpPr>
            <a:spLocks noChangeArrowheads="1"/>
          </p:cNvSpPr>
          <p:nvPr/>
        </p:nvSpPr>
        <p:spPr bwMode="auto">
          <a:xfrm>
            <a:off x="2274888" y="2770188"/>
            <a:ext cx="444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t</a:t>
            </a:r>
          </a:p>
        </p:txBody>
      </p:sp>
      <p:sp>
        <p:nvSpPr>
          <p:cNvPr id="780314" name="Rectangle 26"/>
          <p:cNvSpPr>
            <a:spLocks noChangeArrowheads="1"/>
          </p:cNvSpPr>
          <p:nvPr/>
        </p:nvSpPr>
        <p:spPr bwMode="auto">
          <a:xfrm>
            <a:off x="2232025" y="4037013"/>
            <a:ext cx="501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s</a:t>
            </a:r>
          </a:p>
        </p:txBody>
      </p:sp>
      <p:sp>
        <p:nvSpPr>
          <p:cNvPr id="780315" name="Rectangle 27"/>
          <p:cNvSpPr>
            <a:spLocks noChangeArrowheads="1"/>
          </p:cNvSpPr>
          <p:nvPr/>
        </p:nvSpPr>
        <p:spPr bwMode="auto">
          <a:xfrm>
            <a:off x="6951663" y="3530600"/>
            <a:ext cx="501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s</a:t>
            </a:r>
          </a:p>
        </p:txBody>
      </p:sp>
      <p:sp>
        <p:nvSpPr>
          <p:cNvPr id="780316" name="Rectangle 28"/>
          <p:cNvSpPr>
            <a:spLocks noChangeArrowheads="1"/>
          </p:cNvSpPr>
          <p:nvPr/>
        </p:nvSpPr>
        <p:spPr bwMode="auto">
          <a:xfrm>
            <a:off x="5656263" y="3440113"/>
            <a:ext cx="431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l</a:t>
            </a:r>
          </a:p>
        </p:txBody>
      </p:sp>
      <p:sp>
        <p:nvSpPr>
          <p:cNvPr id="780317" name="Rectangle 29"/>
          <p:cNvSpPr>
            <a:spLocks noChangeArrowheads="1"/>
          </p:cNvSpPr>
          <p:nvPr/>
        </p:nvSpPr>
        <p:spPr bwMode="auto">
          <a:xfrm>
            <a:off x="7864475" y="3455988"/>
            <a:ext cx="4587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r</a:t>
            </a:r>
          </a:p>
        </p:txBody>
      </p:sp>
      <p:sp>
        <p:nvSpPr>
          <p:cNvPr id="780318" name="Line 30"/>
          <p:cNvSpPr>
            <a:spLocks noChangeShapeType="1"/>
          </p:cNvSpPr>
          <p:nvPr/>
        </p:nvSpPr>
        <p:spPr bwMode="auto">
          <a:xfrm flipH="1">
            <a:off x="6070600" y="3600450"/>
            <a:ext cx="914400" cy="128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19" name="Line 31"/>
          <p:cNvSpPr>
            <a:spLocks noChangeShapeType="1"/>
          </p:cNvSpPr>
          <p:nvPr/>
        </p:nvSpPr>
        <p:spPr bwMode="auto">
          <a:xfrm>
            <a:off x="6985000" y="3600450"/>
            <a:ext cx="914400" cy="128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0" name="Line 32"/>
          <p:cNvSpPr>
            <a:spLocks noChangeShapeType="1"/>
          </p:cNvSpPr>
          <p:nvPr/>
        </p:nvSpPr>
        <p:spPr bwMode="auto">
          <a:xfrm flipH="1">
            <a:off x="6985000" y="2424113"/>
            <a:ext cx="652463" cy="11763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1" name="Line 33"/>
          <p:cNvSpPr>
            <a:spLocks noChangeShapeType="1"/>
          </p:cNvSpPr>
          <p:nvPr/>
        </p:nvSpPr>
        <p:spPr bwMode="auto">
          <a:xfrm flipH="1" flipV="1">
            <a:off x="7637463" y="2424113"/>
            <a:ext cx="261937" cy="13049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2" name="Line 34"/>
          <p:cNvSpPr>
            <a:spLocks noChangeShapeType="1"/>
          </p:cNvSpPr>
          <p:nvPr/>
        </p:nvSpPr>
        <p:spPr bwMode="auto">
          <a:xfrm flipH="1" flipV="1">
            <a:off x="6332538" y="2555875"/>
            <a:ext cx="652462" cy="10445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3" name="Line 35"/>
          <p:cNvSpPr>
            <a:spLocks noChangeShapeType="1"/>
          </p:cNvSpPr>
          <p:nvPr/>
        </p:nvSpPr>
        <p:spPr bwMode="auto">
          <a:xfrm flipH="1">
            <a:off x="6332538" y="2424113"/>
            <a:ext cx="1304925" cy="1317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4" name="Line 36"/>
          <p:cNvSpPr>
            <a:spLocks noChangeShapeType="1"/>
          </p:cNvSpPr>
          <p:nvPr/>
        </p:nvSpPr>
        <p:spPr bwMode="auto">
          <a:xfrm flipV="1">
            <a:off x="6070600" y="2555875"/>
            <a:ext cx="261938" cy="11731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5" name="Line 37"/>
          <p:cNvSpPr>
            <a:spLocks noChangeShapeType="1"/>
          </p:cNvSpPr>
          <p:nvPr/>
        </p:nvSpPr>
        <p:spPr bwMode="auto">
          <a:xfrm flipH="1">
            <a:off x="6529388" y="3600450"/>
            <a:ext cx="455612" cy="11652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6" name="Line 38"/>
          <p:cNvSpPr>
            <a:spLocks noChangeShapeType="1"/>
          </p:cNvSpPr>
          <p:nvPr/>
        </p:nvSpPr>
        <p:spPr bwMode="auto">
          <a:xfrm flipH="1" flipV="1">
            <a:off x="6985000" y="3600450"/>
            <a:ext cx="342900" cy="12795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7" name="Line 39"/>
          <p:cNvSpPr>
            <a:spLocks noChangeShapeType="1"/>
          </p:cNvSpPr>
          <p:nvPr/>
        </p:nvSpPr>
        <p:spPr bwMode="auto">
          <a:xfrm>
            <a:off x="6070600" y="3729038"/>
            <a:ext cx="458788" cy="10366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8" name="Line 40"/>
          <p:cNvSpPr>
            <a:spLocks noChangeShapeType="1"/>
          </p:cNvSpPr>
          <p:nvPr/>
        </p:nvSpPr>
        <p:spPr bwMode="auto">
          <a:xfrm flipH="1" flipV="1">
            <a:off x="6529388" y="4765675"/>
            <a:ext cx="798512" cy="114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29" name="Line 41"/>
          <p:cNvSpPr>
            <a:spLocks noChangeShapeType="1"/>
          </p:cNvSpPr>
          <p:nvPr/>
        </p:nvSpPr>
        <p:spPr bwMode="auto">
          <a:xfrm flipH="1">
            <a:off x="7327900" y="3729038"/>
            <a:ext cx="571500" cy="11509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30" name="Oval 42"/>
          <p:cNvSpPr>
            <a:spLocks noChangeArrowheads="1"/>
          </p:cNvSpPr>
          <p:nvPr/>
        </p:nvSpPr>
        <p:spPr bwMode="blackWhite">
          <a:xfrm>
            <a:off x="6934200" y="3549650"/>
            <a:ext cx="106363" cy="10636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0331" name="Group 43"/>
          <p:cNvGrpSpPr>
            <a:grpSpLocks/>
          </p:cNvGrpSpPr>
          <p:nvPr/>
        </p:nvGrpSpPr>
        <p:grpSpPr bwMode="auto">
          <a:xfrm>
            <a:off x="2286000" y="3686175"/>
            <a:ext cx="4619625" cy="2357438"/>
            <a:chOff x="1440" y="2322"/>
            <a:chExt cx="2910" cy="1485"/>
          </a:xfrm>
        </p:grpSpPr>
        <p:sp>
          <p:nvSpPr>
            <p:cNvPr id="780332" name="Rectangle 44"/>
            <p:cNvSpPr>
              <a:spLocks noChangeArrowheads="1"/>
            </p:cNvSpPr>
            <p:nvPr/>
          </p:nvSpPr>
          <p:spPr bwMode="auto">
            <a:xfrm>
              <a:off x="2195" y="3442"/>
              <a:ext cx="165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200">
                  <a:solidFill>
                    <a:schemeClr val="tx2"/>
                  </a:solidFill>
                  <a:effectLst>
                    <a:outerShdw blurRad="38100" dist="38100" dir="2700000" algn="tl">
                      <a:srgbClr val="000000"/>
                    </a:outerShdw>
                  </a:effectLst>
                  <a:ea typeface="宋体" panose="02010600030101010101" pitchFamily="2" charset="-122"/>
                </a:rPr>
                <a:t>(optimization)</a:t>
              </a:r>
            </a:p>
          </p:txBody>
        </p:sp>
        <p:sp>
          <p:nvSpPr>
            <p:cNvPr id="780333" name="Line 45"/>
            <p:cNvSpPr>
              <a:spLocks noChangeShapeType="1"/>
            </p:cNvSpPr>
            <p:nvPr/>
          </p:nvSpPr>
          <p:spPr bwMode="auto">
            <a:xfrm flipH="1" flipV="1">
              <a:off x="1440" y="2352"/>
              <a:ext cx="1488" cy="1104"/>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334" name="Line 46"/>
            <p:cNvSpPr>
              <a:spLocks noChangeShapeType="1"/>
            </p:cNvSpPr>
            <p:nvPr/>
          </p:nvSpPr>
          <p:spPr bwMode="auto">
            <a:xfrm flipV="1">
              <a:off x="3024" y="2322"/>
              <a:ext cx="1326" cy="1134"/>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0335" name="Rectangle 47"/>
          <p:cNvSpPr>
            <a:spLocks noChangeArrowheads="1"/>
          </p:cNvSpPr>
          <p:nvPr/>
        </p:nvSpPr>
        <p:spPr bwMode="auto">
          <a:xfrm>
            <a:off x="7131050" y="3559175"/>
            <a:ext cx="274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200" i="1">
                <a:effectLst>
                  <a:outerShdw blurRad="38100" dist="38100" dir="2700000" algn="tl">
                    <a:srgbClr val="000000"/>
                  </a:outerShdw>
                </a:effectLst>
                <a:ea typeface="宋体" panose="02010600030101010101" pitchFamily="2" charset="-122"/>
              </a:rPr>
              <a:t>’</a:t>
            </a:r>
          </a:p>
        </p:txBody>
      </p:sp>
      <p:sp>
        <p:nvSpPr>
          <p:cNvPr id="780337" name="Rectangle 49"/>
          <p:cNvSpPr>
            <a:spLocks noChangeArrowheads="1"/>
          </p:cNvSpPr>
          <p:nvPr/>
        </p:nvSpPr>
        <p:spPr bwMode="auto">
          <a:xfrm>
            <a:off x="5484813" y="2497138"/>
            <a:ext cx="2905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000" b="1" i="1">
                <a:effectLst>
                  <a:outerShdw blurRad="38100" dist="38100" dir="2700000" algn="tl">
                    <a:srgbClr val="000000"/>
                  </a:outerShdw>
                </a:effectLst>
                <a:ea typeface="宋体" panose="02010600030101010101" pitchFamily="2" charset="-122"/>
              </a:rPr>
              <a:t>’</a:t>
            </a:r>
          </a:p>
        </p:txBody>
      </p:sp>
    </p:spTree>
    <p:extLst>
      <p:ext uri="{BB962C8B-B14F-4D97-AF65-F5344CB8AC3E}">
        <p14:creationId xmlns:p14="http://schemas.microsoft.com/office/powerpoint/2010/main" val="27071731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Simplification process</a:t>
            </a:r>
          </a:p>
        </p:txBody>
      </p:sp>
      <p:pic>
        <p:nvPicPr>
          <p:cNvPr id="78233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196850" y="2035175"/>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2340" name="Rectangle 4"/>
          <p:cNvSpPr>
            <a:spLocks noChangeArrowheads="1"/>
          </p:cNvSpPr>
          <p:nvPr/>
        </p:nvSpPr>
        <p:spPr bwMode="auto">
          <a:xfrm>
            <a:off x="125413" y="1992313"/>
            <a:ext cx="111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13,546</a:t>
            </a:r>
          </a:p>
        </p:txBody>
      </p:sp>
      <p:pic>
        <p:nvPicPr>
          <p:cNvPr id="782341"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2540000" y="2035175"/>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2342" name="Rectangle 6"/>
          <p:cNvSpPr>
            <a:spLocks noChangeArrowheads="1"/>
          </p:cNvSpPr>
          <p:nvPr/>
        </p:nvSpPr>
        <p:spPr bwMode="auto">
          <a:xfrm>
            <a:off x="2506663" y="1992313"/>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500</a:t>
            </a:r>
          </a:p>
        </p:txBody>
      </p:sp>
      <p:grpSp>
        <p:nvGrpSpPr>
          <p:cNvPr id="782343" name="Group 7"/>
          <p:cNvGrpSpPr>
            <a:grpSpLocks/>
          </p:cNvGrpSpPr>
          <p:nvPr/>
        </p:nvGrpSpPr>
        <p:grpSpPr bwMode="auto">
          <a:xfrm>
            <a:off x="2047875" y="3733800"/>
            <a:ext cx="533400" cy="0"/>
            <a:chOff x="1290" y="2352"/>
            <a:chExt cx="336" cy="0"/>
          </a:xfrm>
        </p:grpSpPr>
        <p:sp>
          <p:nvSpPr>
            <p:cNvPr id="782344" name="Line 8"/>
            <p:cNvSpPr>
              <a:spLocks noChangeShapeType="1"/>
            </p:cNvSpPr>
            <p:nvPr/>
          </p:nvSpPr>
          <p:spPr bwMode="auto">
            <a:xfrm>
              <a:off x="1290"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45" name="Line 9"/>
            <p:cNvSpPr>
              <a:spLocks noChangeShapeType="1"/>
            </p:cNvSpPr>
            <p:nvPr/>
          </p:nvSpPr>
          <p:spPr bwMode="auto">
            <a:xfrm>
              <a:off x="1386"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46" name="Line 10"/>
            <p:cNvSpPr>
              <a:spLocks noChangeShapeType="1"/>
            </p:cNvSpPr>
            <p:nvPr/>
          </p:nvSpPr>
          <p:spPr bwMode="auto">
            <a:xfrm>
              <a:off x="1482"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782347"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blackGray">
          <a:xfrm>
            <a:off x="4883150" y="2035175"/>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2348" name="Rectangle 12"/>
          <p:cNvSpPr>
            <a:spLocks noChangeArrowheads="1"/>
          </p:cNvSpPr>
          <p:nvPr/>
        </p:nvSpPr>
        <p:spPr bwMode="auto">
          <a:xfrm>
            <a:off x="4811713" y="1992313"/>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152</a:t>
            </a:r>
          </a:p>
        </p:txBody>
      </p:sp>
      <p:grpSp>
        <p:nvGrpSpPr>
          <p:cNvPr id="782349" name="Group 13"/>
          <p:cNvGrpSpPr>
            <a:grpSpLocks/>
          </p:cNvGrpSpPr>
          <p:nvPr/>
        </p:nvGrpSpPr>
        <p:grpSpPr bwMode="auto">
          <a:xfrm>
            <a:off x="4410075" y="3733800"/>
            <a:ext cx="533400" cy="0"/>
            <a:chOff x="2778" y="2352"/>
            <a:chExt cx="336" cy="0"/>
          </a:xfrm>
        </p:grpSpPr>
        <p:sp>
          <p:nvSpPr>
            <p:cNvPr id="782350" name="Line 14"/>
            <p:cNvSpPr>
              <a:spLocks noChangeShapeType="1"/>
            </p:cNvSpPr>
            <p:nvPr/>
          </p:nvSpPr>
          <p:spPr bwMode="auto">
            <a:xfrm>
              <a:off x="2778"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1" name="Line 15"/>
            <p:cNvSpPr>
              <a:spLocks noChangeShapeType="1"/>
            </p:cNvSpPr>
            <p:nvPr/>
          </p:nvSpPr>
          <p:spPr bwMode="auto">
            <a:xfrm>
              <a:off x="2874"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2" name="Line 16"/>
            <p:cNvSpPr>
              <a:spLocks noChangeShapeType="1"/>
            </p:cNvSpPr>
            <p:nvPr/>
          </p:nvSpPr>
          <p:spPr bwMode="auto">
            <a:xfrm>
              <a:off x="2970" y="2352"/>
              <a:ext cx="144"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782353"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blackGray">
          <a:xfrm>
            <a:off x="7007225" y="2035175"/>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2354" name="Rectangle 18"/>
          <p:cNvSpPr>
            <a:spLocks noChangeArrowheads="1"/>
          </p:cNvSpPr>
          <p:nvPr/>
        </p:nvSpPr>
        <p:spPr bwMode="auto">
          <a:xfrm>
            <a:off x="6935788" y="1992313"/>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150</a:t>
            </a:r>
          </a:p>
        </p:txBody>
      </p:sp>
      <p:sp>
        <p:nvSpPr>
          <p:cNvPr id="782355" name="Line 19"/>
          <p:cNvSpPr>
            <a:spLocks noChangeShapeType="1"/>
          </p:cNvSpPr>
          <p:nvPr/>
        </p:nvSpPr>
        <p:spPr bwMode="auto">
          <a:xfrm>
            <a:off x="6858000" y="3733800"/>
            <a:ext cx="228600" cy="0"/>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6" name="Rectangle 20"/>
          <p:cNvSpPr>
            <a:spLocks noChangeArrowheads="1"/>
          </p:cNvSpPr>
          <p:nvPr/>
        </p:nvSpPr>
        <p:spPr bwMode="auto">
          <a:xfrm>
            <a:off x="7602538" y="4175125"/>
            <a:ext cx="615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sp>
        <p:nvSpPr>
          <p:cNvPr id="782357" name="Rectangle 21"/>
          <p:cNvSpPr>
            <a:spLocks noChangeArrowheads="1"/>
          </p:cNvSpPr>
          <p:nvPr/>
        </p:nvSpPr>
        <p:spPr bwMode="auto">
          <a:xfrm>
            <a:off x="5545138" y="4175125"/>
            <a:ext cx="615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1</a:t>
            </a:r>
          </a:p>
        </p:txBody>
      </p:sp>
      <p:sp>
        <p:nvSpPr>
          <p:cNvPr id="782358" name="Rectangle 22"/>
          <p:cNvSpPr>
            <a:spLocks noChangeArrowheads="1"/>
          </p:cNvSpPr>
          <p:nvPr/>
        </p:nvSpPr>
        <p:spPr bwMode="auto">
          <a:xfrm>
            <a:off x="3030538" y="4175125"/>
            <a:ext cx="884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175</a:t>
            </a:r>
          </a:p>
        </p:txBody>
      </p:sp>
      <p:sp>
        <p:nvSpPr>
          <p:cNvPr id="782359" name="Line 23"/>
          <p:cNvSpPr>
            <a:spLocks noChangeShapeType="1"/>
          </p:cNvSpPr>
          <p:nvPr/>
        </p:nvSpPr>
        <p:spPr bwMode="auto">
          <a:xfrm>
            <a:off x="6705600" y="4457700"/>
            <a:ext cx="6858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60" name="Rectangle 24"/>
          <p:cNvSpPr>
            <a:spLocks noChangeArrowheads="1"/>
          </p:cNvSpPr>
          <p:nvPr/>
        </p:nvSpPr>
        <p:spPr bwMode="auto">
          <a:xfrm>
            <a:off x="6535738" y="4527550"/>
            <a:ext cx="971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ecol</a:t>
            </a:r>
            <a:r>
              <a:rPr lang="en-US" altLang="zh-CN" sz="2800" i="1" baseline="-25000">
                <a:effectLst>
                  <a:outerShdw blurRad="38100" dist="38100" dir="2700000" algn="tl">
                    <a:srgbClr val="000000"/>
                  </a:outerShdw>
                </a:effectLst>
                <a:ea typeface="宋体" panose="02010600030101010101" pitchFamily="2" charset="-122"/>
              </a:rPr>
              <a:t>0</a:t>
            </a:r>
          </a:p>
        </p:txBody>
      </p:sp>
      <p:sp>
        <p:nvSpPr>
          <p:cNvPr id="782361" name="Rectangle 25"/>
          <p:cNvSpPr>
            <a:spLocks noChangeArrowheads="1"/>
          </p:cNvSpPr>
          <p:nvPr/>
        </p:nvSpPr>
        <p:spPr bwMode="auto">
          <a:xfrm>
            <a:off x="4173538" y="4529138"/>
            <a:ext cx="890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ecol</a:t>
            </a:r>
            <a:r>
              <a:rPr lang="en-US" altLang="zh-CN" sz="2800" i="1" baseline="-25000">
                <a:effectLst>
                  <a:outerShdw blurRad="38100" dist="38100" dir="2700000" algn="tl">
                    <a:srgbClr val="000000"/>
                  </a:outerShdw>
                </a:effectLst>
                <a:ea typeface="宋体" panose="02010600030101010101" pitchFamily="2" charset="-122"/>
              </a:rPr>
              <a:t>i</a:t>
            </a:r>
          </a:p>
        </p:txBody>
      </p:sp>
      <p:sp>
        <p:nvSpPr>
          <p:cNvPr id="782362" name="Line 26"/>
          <p:cNvSpPr>
            <a:spLocks noChangeShapeType="1"/>
          </p:cNvSpPr>
          <p:nvPr/>
        </p:nvSpPr>
        <p:spPr bwMode="auto">
          <a:xfrm>
            <a:off x="4876800" y="44577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2363" name="Group 27"/>
          <p:cNvGrpSpPr>
            <a:grpSpLocks/>
          </p:cNvGrpSpPr>
          <p:nvPr/>
        </p:nvGrpSpPr>
        <p:grpSpPr bwMode="auto">
          <a:xfrm>
            <a:off x="4114800" y="4457700"/>
            <a:ext cx="533400" cy="0"/>
            <a:chOff x="2592" y="2808"/>
            <a:chExt cx="336" cy="0"/>
          </a:xfrm>
        </p:grpSpPr>
        <p:sp>
          <p:nvSpPr>
            <p:cNvPr id="782364" name="Line 28"/>
            <p:cNvSpPr>
              <a:spLocks noChangeShapeType="1"/>
            </p:cNvSpPr>
            <p:nvPr/>
          </p:nvSpPr>
          <p:spPr bwMode="auto">
            <a:xfrm>
              <a:off x="2592"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65" name="Line 29"/>
            <p:cNvSpPr>
              <a:spLocks noChangeShapeType="1"/>
            </p:cNvSpPr>
            <p:nvPr/>
          </p:nvSpPr>
          <p:spPr bwMode="auto">
            <a:xfrm>
              <a:off x="2688"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66" name="Line 30"/>
            <p:cNvSpPr>
              <a:spLocks noChangeShapeType="1"/>
            </p:cNvSpPr>
            <p:nvPr/>
          </p:nvSpPr>
          <p:spPr bwMode="auto">
            <a:xfrm>
              <a:off x="2784"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2367" name="Rectangle 31"/>
          <p:cNvSpPr>
            <a:spLocks noChangeArrowheads="1"/>
          </p:cNvSpPr>
          <p:nvPr/>
        </p:nvSpPr>
        <p:spPr bwMode="auto">
          <a:xfrm>
            <a:off x="1506538" y="4527550"/>
            <a:ext cx="1189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ecol</a:t>
            </a:r>
            <a:r>
              <a:rPr lang="en-US" altLang="zh-CN" sz="2800" i="1" baseline="-25000">
                <a:effectLst>
                  <a:outerShdw blurRad="38100" dist="38100" dir="2700000" algn="tl">
                    <a:srgbClr val="000000"/>
                  </a:outerShdw>
                </a:effectLst>
                <a:ea typeface="宋体" panose="02010600030101010101" pitchFamily="2" charset="-122"/>
              </a:rPr>
              <a:t>n-1</a:t>
            </a:r>
          </a:p>
        </p:txBody>
      </p:sp>
      <p:sp>
        <p:nvSpPr>
          <p:cNvPr id="782368" name="Line 32"/>
          <p:cNvSpPr>
            <a:spLocks noChangeShapeType="1"/>
          </p:cNvSpPr>
          <p:nvPr/>
        </p:nvSpPr>
        <p:spPr bwMode="auto">
          <a:xfrm>
            <a:off x="1676400" y="4457700"/>
            <a:ext cx="533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2369" name="Group 33"/>
          <p:cNvGrpSpPr>
            <a:grpSpLocks/>
          </p:cNvGrpSpPr>
          <p:nvPr/>
        </p:nvGrpSpPr>
        <p:grpSpPr bwMode="auto">
          <a:xfrm>
            <a:off x="2438400" y="4457700"/>
            <a:ext cx="533400" cy="0"/>
            <a:chOff x="1536" y="2808"/>
            <a:chExt cx="336" cy="0"/>
          </a:xfrm>
        </p:grpSpPr>
        <p:sp>
          <p:nvSpPr>
            <p:cNvPr id="782370" name="Line 34"/>
            <p:cNvSpPr>
              <a:spLocks noChangeShapeType="1"/>
            </p:cNvSpPr>
            <p:nvPr/>
          </p:nvSpPr>
          <p:spPr bwMode="auto">
            <a:xfrm>
              <a:off x="1536"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71" name="Line 35"/>
            <p:cNvSpPr>
              <a:spLocks noChangeShapeType="1"/>
            </p:cNvSpPr>
            <p:nvPr/>
          </p:nvSpPr>
          <p:spPr bwMode="auto">
            <a:xfrm>
              <a:off x="1632"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72" name="Line 36"/>
            <p:cNvSpPr>
              <a:spLocks noChangeShapeType="1"/>
            </p:cNvSpPr>
            <p:nvPr/>
          </p:nvSpPr>
          <p:spPr bwMode="auto">
            <a:xfrm>
              <a:off x="1728" y="280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82373" name="Group 37"/>
          <p:cNvGrpSpPr>
            <a:grpSpLocks/>
          </p:cNvGrpSpPr>
          <p:nvPr/>
        </p:nvGrpSpPr>
        <p:grpSpPr bwMode="auto">
          <a:xfrm>
            <a:off x="592138" y="4003675"/>
            <a:ext cx="1119187" cy="690563"/>
            <a:chOff x="373" y="2522"/>
            <a:chExt cx="705" cy="435"/>
          </a:xfrm>
        </p:grpSpPr>
        <p:sp>
          <p:nvSpPr>
            <p:cNvPr id="782374" name="Rectangle 38"/>
            <p:cNvSpPr>
              <a:spLocks noChangeArrowheads="1"/>
            </p:cNvSpPr>
            <p:nvPr/>
          </p:nvSpPr>
          <p:spPr bwMode="auto">
            <a:xfrm>
              <a:off x="373" y="2630"/>
              <a:ext cx="7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M=M</a:t>
              </a:r>
              <a:r>
                <a:rPr lang="en-US" altLang="zh-CN" sz="2800" i="1" baseline="30000">
                  <a:effectLst>
                    <a:outerShdw blurRad="38100" dist="38100" dir="2700000" algn="tl">
                      <a:srgbClr val="000000"/>
                    </a:outerShdw>
                  </a:effectLst>
                  <a:ea typeface="宋体" panose="02010600030101010101" pitchFamily="2" charset="-122"/>
                </a:rPr>
                <a:t>n</a:t>
              </a:r>
            </a:p>
          </p:txBody>
        </p:sp>
        <p:sp>
          <p:nvSpPr>
            <p:cNvPr id="782375" name="Rectangle 39"/>
            <p:cNvSpPr>
              <a:spLocks noChangeArrowheads="1"/>
            </p:cNvSpPr>
            <p:nvPr/>
          </p:nvSpPr>
          <p:spPr bwMode="auto">
            <a:xfrm>
              <a:off x="427" y="2522"/>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a:t>
              </a:r>
            </a:p>
          </p:txBody>
        </p:sp>
      </p:grpSp>
      <p:grpSp>
        <p:nvGrpSpPr>
          <p:cNvPr id="782376" name="Group 40"/>
          <p:cNvGrpSpPr>
            <a:grpSpLocks/>
          </p:cNvGrpSpPr>
          <p:nvPr/>
        </p:nvGrpSpPr>
        <p:grpSpPr bwMode="auto">
          <a:xfrm>
            <a:off x="5648325" y="2820988"/>
            <a:ext cx="2162175" cy="350837"/>
            <a:chOff x="3558" y="1777"/>
            <a:chExt cx="1362" cy="221"/>
          </a:xfrm>
        </p:grpSpPr>
        <p:sp>
          <p:nvSpPr>
            <p:cNvPr id="782377" name="Line 41"/>
            <p:cNvSpPr>
              <a:spLocks noChangeShapeType="1"/>
            </p:cNvSpPr>
            <p:nvPr/>
          </p:nvSpPr>
          <p:spPr bwMode="white">
            <a:xfrm>
              <a:off x="3558" y="1890"/>
              <a:ext cx="87" cy="108"/>
            </a:xfrm>
            <a:prstGeom prst="line">
              <a:avLst/>
            </a:prstGeom>
            <a:noFill/>
            <a:ln w="50800">
              <a:solidFill>
                <a:srgbClr val="EAEC5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78" name="Oval 42"/>
            <p:cNvSpPr>
              <a:spLocks noChangeArrowheads="1"/>
            </p:cNvSpPr>
            <p:nvPr/>
          </p:nvSpPr>
          <p:spPr bwMode="white">
            <a:xfrm>
              <a:off x="4875" y="1866"/>
              <a:ext cx="45" cy="45"/>
            </a:xfrm>
            <a:prstGeom prst="ellipse">
              <a:avLst/>
            </a:prstGeom>
            <a:solidFill>
              <a:srgbClr val="EAEC5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79" name="Arc 43"/>
            <p:cNvSpPr>
              <a:spLocks/>
            </p:cNvSpPr>
            <p:nvPr/>
          </p:nvSpPr>
          <p:spPr bwMode="auto">
            <a:xfrm rot="21480000">
              <a:off x="3649" y="1777"/>
              <a:ext cx="1199" cy="192"/>
            </a:xfrm>
            <a:custGeom>
              <a:avLst/>
              <a:gdLst>
                <a:gd name="G0" fmla="+- 19031 0 0"/>
                <a:gd name="G1" fmla="+- 21600 0 0"/>
                <a:gd name="G2" fmla="+- 21600 0 0"/>
                <a:gd name="T0" fmla="*/ 0 w 38874"/>
                <a:gd name="T1" fmla="*/ 11384 h 21600"/>
                <a:gd name="T2" fmla="*/ 38874 w 38874"/>
                <a:gd name="T3" fmla="*/ 13066 h 21600"/>
                <a:gd name="T4" fmla="*/ 19031 w 38874"/>
                <a:gd name="T5" fmla="*/ 21600 h 21600"/>
              </a:gdLst>
              <a:ahLst/>
              <a:cxnLst>
                <a:cxn ang="0">
                  <a:pos x="T0" y="T1"/>
                </a:cxn>
                <a:cxn ang="0">
                  <a:pos x="T2" y="T3"/>
                </a:cxn>
                <a:cxn ang="0">
                  <a:pos x="T4" y="T5"/>
                </a:cxn>
              </a:cxnLst>
              <a:rect l="0" t="0" r="r" b="b"/>
              <a:pathLst>
                <a:path w="38874" h="21600" fill="none" extrusionOk="0">
                  <a:moveTo>
                    <a:pt x="-1" y="11383"/>
                  </a:moveTo>
                  <a:cubicBezTo>
                    <a:pt x="3762" y="4373"/>
                    <a:pt x="11074" y="0"/>
                    <a:pt x="19031" y="0"/>
                  </a:cubicBezTo>
                  <a:cubicBezTo>
                    <a:pt x="27661" y="0"/>
                    <a:pt x="35463" y="5137"/>
                    <a:pt x="38873" y="13066"/>
                  </a:cubicBezTo>
                </a:path>
                <a:path w="38874" h="21600" stroke="0" extrusionOk="0">
                  <a:moveTo>
                    <a:pt x="-1" y="11383"/>
                  </a:moveTo>
                  <a:cubicBezTo>
                    <a:pt x="3762" y="4373"/>
                    <a:pt x="11074" y="0"/>
                    <a:pt x="19031" y="0"/>
                  </a:cubicBezTo>
                  <a:cubicBezTo>
                    <a:pt x="27661" y="0"/>
                    <a:pt x="35463" y="5137"/>
                    <a:pt x="38873" y="13066"/>
                  </a:cubicBezTo>
                  <a:lnTo>
                    <a:pt x="19031" y="21600"/>
                  </a:lnTo>
                  <a:close/>
                </a:path>
              </a:pathLst>
            </a:custGeom>
            <a:noFill/>
            <a:ln w="254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331371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Invertible!</a:t>
            </a:r>
          </a:p>
        </p:txBody>
      </p:sp>
      <p:sp>
        <p:nvSpPr>
          <p:cNvPr id="784387" name="Rectangle 3"/>
          <p:cNvSpPr>
            <a:spLocks noGrp="1" noChangeArrowheads="1"/>
          </p:cNvSpPr>
          <p:nvPr>
            <p:ph type="body" idx="1"/>
          </p:nvPr>
        </p:nvSpPr>
        <p:spPr>
          <a:xfrm>
            <a:off x="152400" y="1376363"/>
            <a:ext cx="6650038" cy="598487"/>
          </a:xfrm>
          <a:noFill/>
          <a:ln/>
        </p:spPr>
        <p:txBody>
          <a:bodyPr lIns="92075" tIns="46038" rIns="92075" bIns="46038"/>
          <a:lstStyle/>
          <a:p>
            <a:pPr>
              <a:buFontTx/>
              <a:buNone/>
            </a:pPr>
            <a:r>
              <a:rPr lang="en-US" altLang="zh-CN">
                <a:ea typeface="宋体" panose="02010600030101010101" pitchFamily="2" charset="-122"/>
              </a:rPr>
              <a:t>Vertex split transformation:</a:t>
            </a:r>
          </a:p>
        </p:txBody>
      </p:sp>
      <p:sp>
        <p:nvSpPr>
          <p:cNvPr id="784388" name="Rectangle 4"/>
          <p:cNvSpPr>
            <a:spLocks noChangeArrowheads="1"/>
          </p:cNvSpPr>
          <p:nvPr/>
        </p:nvSpPr>
        <p:spPr bwMode="auto">
          <a:xfrm>
            <a:off x="1722438" y="3714750"/>
            <a:ext cx="501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s</a:t>
            </a:r>
          </a:p>
        </p:txBody>
      </p:sp>
      <p:sp>
        <p:nvSpPr>
          <p:cNvPr id="784389" name="Rectangle 5"/>
          <p:cNvSpPr>
            <a:spLocks noChangeArrowheads="1"/>
          </p:cNvSpPr>
          <p:nvPr/>
        </p:nvSpPr>
        <p:spPr bwMode="auto">
          <a:xfrm>
            <a:off x="387350" y="3659188"/>
            <a:ext cx="431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l</a:t>
            </a:r>
          </a:p>
        </p:txBody>
      </p:sp>
      <p:sp>
        <p:nvSpPr>
          <p:cNvPr id="784390" name="Rectangle 6"/>
          <p:cNvSpPr>
            <a:spLocks noChangeArrowheads="1"/>
          </p:cNvSpPr>
          <p:nvPr/>
        </p:nvSpPr>
        <p:spPr bwMode="auto">
          <a:xfrm>
            <a:off x="2633663" y="3665538"/>
            <a:ext cx="4587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r</a:t>
            </a:r>
          </a:p>
        </p:txBody>
      </p:sp>
      <p:sp>
        <p:nvSpPr>
          <p:cNvPr id="784391" name="Line 7"/>
          <p:cNvSpPr>
            <a:spLocks noChangeShapeType="1"/>
          </p:cNvSpPr>
          <p:nvPr/>
        </p:nvSpPr>
        <p:spPr bwMode="auto">
          <a:xfrm flipH="1">
            <a:off x="796925" y="3817938"/>
            <a:ext cx="941388" cy="133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2" name="Line 8"/>
          <p:cNvSpPr>
            <a:spLocks noChangeShapeType="1"/>
          </p:cNvSpPr>
          <p:nvPr/>
        </p:nvSpPr>
        <p:spPr bwMode="auto">
          <a:xfrm>
            <a:off x="1738313" y="3817938"/>
            <a:ext cx="941387" cy="1333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3" name="Line 9"/>
          <p:cNvSpPr>
            <a:spLocks noChangeShapeType="1"/>
          </p:cNvSpPr>
          <p:nvPr/>
        </p:nvSpPr>
        <p:spPr bwMode="auto">
          <a:xfrm flipH="1">
            <a:off x="1738313" y="2606675"/>
            <a:ext cx="673100" cy="12112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4" name="Line 10"/>
          <p:cNvSpPr>
            <a:spLocks noChangeShapeType="1"/>
          </p:cNvSpPr>
          <p:nvPr/>
        </p:nvSpPr>
        <p:spPr bwMode="auto">
          <a:xfrm flipH="1" flipV="1">
            <a:off x="2411413" y="2606675"/>
            <a:ext cx="268287" cy="13446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5" name="Line 11"/>
          <p:cNvSpPr>
            <a:spLocks noChangeShapeType="1"/>
          </p:cNvSpPr>
          <p:nvPr/>
        </p:nvSpPr>
        <p:spPr bwMode="auto">
          <a:xfrm flipH="1" flipV="1">
            <a:off x="1066800" y="2741613"/>
            <a:ext cx="671513" cy="10763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6" name="Line 12"/>
          <p:cNvSpPr>
            <a:spLocks noChangeShapeType="1"/>
          </p:cNvSpPr>
          <p:nvPr/>
        </p:nvSpPr>
        <p:spPr bwMode="auto">
          <a:xfrm flipH="1">
            <a:off x="1066800" y="2606675"/>
            <a:ext cx="1344613" cy="1349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7" name="Line 13"/>
          <p:cNvSpPr>
            <a:spLocks noChangeShapeType="1"/>
          </p:cNvSpPr>
          <p:nvPr/>
        </p:nvSpPr>
        <p:spPr bwMode="auto">
          <a:xfrm flipV="1">
            <a:off x="796925" y="2741613"/>
            <a:ext cx="269875" cy="1209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8" name="Line 14"/>
          <p:cNvSpPr>
            <a:spLocks noChangeShapeType="1"/>
          </p:cNvSpPr>
          <p:nvPr/>
        </p:nvSpPr>
        <p:spPr bwMode="auto">
          <a:xfrm flipH="1">
            <a:off x="1268413" y="3817938"/>
            <a:ext cx="469900" cy="1200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399" name="Line 15"/>
          <p:cNvSpPr>
            <a:spLocks noChangeShapeType="1"/>
          </p:cNvSpPr>
          <p:nvPr/>
        </p:nvSpPr>
        <p:spPr bwMode="auto">
          <a:xfrm flipH="1" flipV="1">
            <a:off x="1738313" y="3817938"/>
            <a:ext cx="354012" cy="13160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0" name="Line 16"/>
          <p:cNvSpPr>
            <a:spLocks noChangeShapeType="1"/>
          </p:cNvSpPr>
          <p:nvPr/>
        </p:nvSpPr>
        <p:spPr bwMode="auto">
          <a:xfrm>
            <a:off x="796925" y="3951288"/>
            <a:ext cx="471488"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1" name="Line 17"/>
          <p:cNvSpPr>
            <a:spLocks noChangeShapeType="1"/>
          </p:cNvSpPr>
          <p:nvPr/>
        </p:nvSpPr>
        <p:spPr bwMode="auto">
          <a:xfrm flipH="1" flipV="1">
            <a:off x="1268413" y="5018088"/>
            <a:ext cx="823912" cy="1158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2" name="Line 18"/>
          <p:cNvSpPr>
            <a:spLocks noChangeShapeType="1"/>
          </p:cNvSpPr>
          <p:nvPr/>
        </p:nvSpPr>
        <p:spPr bwMode="auto">
          <a:xfrm flipH="1">
            <a:off x="2092325" y="3951288"/>
            <a:ext cx="587375" cy="11826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3" name="Oval 19"/>
          <p:cNvSpPr>
            <a:spLocks noChangeArrowheads="1"/>
          </p:cNvSpPr>
          <p:nvPr/>
        </p:nvSpPr>
        <p:spPr bwMode="blackWhite">
          <a:xfrm>
            <a:off x="1695450" y="3775075"/>
            <a:ext cx="109538" cy="10953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4" name="Arc 20"/>
          <p:cNvSpPr>
            <a:spLocks/>
          </p:cNvSpPr>
          <p:nvPr/>
        </p:nvSpPr>
        <p:spPr bwMode="auto">
          <a:xfrm>
            <a:off x="3278188" y="3284538"/>
            <a:ext cx="2535237" cy="352425"/>
          </a:xfrm>
          <a:custGeom>
            <a:avLst/>
            <a:gdLst>
              <a:gd name="G0" fmla="+- 19483 0 0"/>
              <a:gd name="G1" fmla="+- 21600 0 0"/>
              <a:gd name="G2" fmla="+- 21600 0 0"/>
              <a:gd name="T0" fmla="*/ 0 w 38770"/>
              <a:gd name="T1" fmla="*/ 12274 h 21600"/>
              <a:gd name="T2" fmla="*/ 38770 w 38770"/>
              <a:gd name="T3" fmla="*/ 11874 h 21600"/>
              <a:gd name="T4" fmla="*/ 19483 w 38770"/>
              <a:gd name="T5" fmla="*/ 21600 h 21600"/>
            </a:gdLst>
            <a:ahLst/>
            <a:cxnLst>
              <a:cxn ang="0">
                <a:pos x="T0" y="T1"/>
              </a:cxn>
              <a:cxn ang="0">
                <a:pos x="T2" y="T3"/>
              </a:cxn>
              <a:cxn ang="0">
                <a:pos x="T4" y="T5"/>
              </a:cxn>
            </a:cxnLst>
            <a:rect l="0" t="0" r="r" b="b"/>
            <a:pathLst>
              <a:path w="38770" h="21600" fill="none" extrusionOk="0">
                <a:moveTo>
                  <a:pt x="0" y="12274"/>
                </a:moveTo>
                <a:cubicBezTo>
                  <a:pt x="3590" y="4773"/>
                  <a:pt x="11167" y="0"/>
                  <a:pt x="19483" y="0"/>
                </a:cubicBezTo>
                <a:cubicBezTo>
                  <a:pt x="27637" y="0"/>
                  <a:pt x="35097" y="4592"/>
                  <a:pt x="38769" y="11874"/>
                </a:cubicBezTo>
              </a:path>
              <a:path w="38770" h="21600" stroke="0" extrusionOk="0">
                <a:moveTo>
                  <a:pt x="0" y="12274"/>
                </a:moveTo>
                <a:cubicBezTo>
                  <a:pt x="3590" y="4773"/>
                  <a:pt x="11167" y="0"/>
                  <a:pt x="19483" y="0"/>
                </a:cubicBezTo>
                <a:cubicBezTo>
                  <a:pt x="27637" y="0"/>
                  <a:pt x="35097" y="4592"/>
                  <a:pt x="38769" y="11874"/>
                </a:cubicBezTo>
                <a:lnTo>
                  <a:pt x="19483" y="21600"/>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5" name="Rectangle 21"/>
          <p:cNvSpPr>
            <a:spLocks noChangeArrowheads="1"/>
          </p:cNvSpPr>
          <p:nvPr/>
        </p:nvSpPr>
        <p:spPr bwMode="auto">
          <a:xfrm>
            <a:off x="2674938" y="2606675"/>
            <a:ext cx="39703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vspl(v</a:t>
            </a:r>
            <a:r>
              <a:rPr lang="en-US" altLang="zh-CN" sz="3000" i="1" baseline="-25000">
                <a:effectLst>
                  <a:outerShdw blurRad="38100" dist="38100" dir="2700000" algn="tl">
                    <a:srgbClr val="000000"/>
                  </a:outerShdw>
                </a:effectLst>
                <a:ea typeface="宋体" panose="02010600030101010101" pitchFamily="2" charset="-122"/>
              </a:rPr>
              <a:t>s </a:t>
            </a:r>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l </a:t>
            </a:r>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r </a:t>
            </a:r>
            <a:r>
              <a:rPr lang="en-US" altLang="zh-CN" sz="3000" i="1">
                <a:effectLst>
                  <a:outerShdw blurRad="38100" dist="38100" dir="2700000" algn="tl">
                    <a:srgbClr val="000000"/>
                  </a:outerShdw>
                </a:effectLst>
                <a:ea typeface="宋体" panose="02010600030101010101" pitchFamily="2" charset="-122"/>
              </a:rPr>
              <a:t>, </a:t>
            </a:r>
            <a:r>
              <a:rPr lang="en-US" altLang="zh-CN" sz="3000" b="1" i="1">
                <a:effectLst>
                  <a:outerShdw blurRad="38100" dist="38100" dir="2700000" algn="tl">
                    <a:srgbClr val="000000"/>
                  </a:outerShdw>
                </a:effectLst>
                <a:ea typeface="宋体" panose="02010600030101010101" pitchFamily="2" charset="-122"/>
              </a:rPr>
              <a:t>v</a:t>
            </a:r>
            <a:r>
              <a:rPr lang="en-US" altLang="zh-CN" sz="3000" b="1" i="1" baseline="-25000">
                <a:effectLst>
                  <a:outerShdw blurRad="38100" dist="38100" dir="2700000" algn="tl">
                    <a:srgbClr val="000000"/>
                  </a:outerShdw>
                </a:effectLst>
                <a:ea typeface="宋体" panose="02010600030101010101" pitchFamily="2" charset="-122"/>
              </a:rPr>
              <a:t>s</a:t>
            </a:r>
            <a:r>
              <a:rPr lang="en-US" altLang="zh-CN" sz="3000" i="1" baseline="-25000">
                <a:effectLst>
                  <a:outerShdw blurRad="38100" dist="38100" dir="2700000" algn="tl">
                    <a:srgbClr val="000000"/>
                  </a:outerShdw>
                </a:effectLst>
                <a:ea typeface="宋体" panose="02010600030101010101" pitchFamily="2" charset="-122"/>
              </a:rPr>
              <a:t> </a:t>
            </a:r>
            <a:r>
              <a:rPr lang="en-US" altLang="zh-CN" sz="3000" i="1">
                <a:effectLst>
                  <a:outerShdw blurRad="38100" dist="38100" dir="2700000" algn="tl">
                    <a:srgbClr val="000000"/>
                  </a:outerShdw>
                </a:effectLst>
                <a:ea typeface="宋体" panose="02010600030101010101" pitchFamily="2" charset="-122"/>
              </a:rPr>
              <a:t>,</a:t>
            </a:r>
            <a:r>
              <a:rPr lang="en-US" altLang="zh-CN" sz="3000" b="1" i="1">
                <a:effectLst>
                  <a:outerShdw blurRad="38100" dist="38100" dir="2700000" algn="tl">
                    <a:srgbClr val="000000"/>
                  </a:outerShdw>
                </a:effectLst>
                <a:ea typeface="宋体" panose="02010600030101010101" pitchFamily="2" charset="-122"/>
              </a:rPr>
              <a:t>v</a:t>
            </a:r>
            <a:r>
              <a:rPr lang="en-US" altLang="zh-CN" sz="3000" b="1" i="1" baseline="-25000">
                <a:effectLst>
                  <a:outerShdw blurRad="38100" dist="38100" dir="2700000" algn="tl">
                    <a:srgbClr val="000000"/>
                  </a:outerShdw>
                </a:effectLst>
                <a:ea typeface="宋体" panose="02010600030101010101" pitchFamily="2" charset="-122"/>
              </a:rPr>
              <a:t>t</a:t>
            </a:r>
            <a:r>
              <a:rPr lang="en-US" altLang="zh-CN" sz="3000" i="1" baseline="-25000">
                <a:effectLst>
                  <a:outerShdw blurRad="38100" dist="38100" dir="2700000" algn="tl">
                    <a:srgbClr val="000000"/>
                  </a:outerShdw>
                </a:effectLst>
                <a:ea typeface="宋体" panose="02010600030101010101" pitchFamily="2" charset="-122"/>
              </a:rPr>
              <a:t> </a:t>
            </a:r>
            <a:r>
              <a:rPr lang="en-US" altLang="zh-CN" sz="3000" i="1">
                <a:effectLst>
                  <a:outerShdw blurRad="38100" dist="38100" dir="2700000" algn="tl">
                    <a:srgbClr val="000000"/>
                  </a:outerShdw>
                </a:effectLst>
                <a:ea typeface="宋体" panose="02010600030101010101" pitchFamily="2" charset="-122"/>
              </a:rPr>
              <a:t>,…)</a:t>
            </a:r>
          </a:p>
        </p:txBody>
      </p:sp>
      <p:sp>
        <p:nvSpPr>
          <p:cNvPr id="784406" name="Freeform 22" descr="Wide upward diagonal"/>
          <p:cNvSpPr>
            <a:spLocks/>
          </p:cNvSpPr>
          <p:nvPr/>
        </p:nvSpPr>
        <p:spPr bwMode="auto">
          <a:xfrm>
            <a:off x="6451600" y="3273425"/>
            <a:ext cx="938213" cy="1216025"/>
          </a:xfrm>
          <a:custGeom>
            <a:avLst/>
            <a:gdLst>
              <a:gd name="T0" fmla="*/ 590 w 591"/>
              <a:gd name="T1" fmla="*/ 0 h 766"/>
              <a:gd name="T2" fmla="*/ 0 w 591"/>
              <a:gd name="T3" fmla="*/ 422 h 766"/>
              <a:gd name="T4" fmla="*/ 590 w 591"/>
              <a:gd name="T5" fmla="*/ 765 h 766"/>
              <a:gd name="T6" fmla="*/ 590 w 591"/>
              <a:gd name="T7" fmla="*/ 0 h 766"/>
            </a:gdLst>
            <a:ahLst/>
            <a:cxnLst>
              <a:cxn ang="0">
                <a:pos x="T0" y="T1"/>
              </a:cxn>
              <a:cxn ang="0">
                <a:pos x="T2" y="T3"/>
              </a:cxn>
              <a:cxn ang="0">
                <a:pos x="T4" y="T5"/>
              </a:cxn>
              <a:cxn ang="0">
                <a:pos x="T6" y="T7"/>
              </a:cxn>
            </a:cxnLst>
            <a:rect l="0" t="0" r="r" b="b"/>
            <a:pathLst>
              <a:path w="591" h="766">
                <a:moveTo>
                  <a:pt x="590" y="0"/>
                </a:moveTo>
                <a:lnTo>
                  <a:pt x="0" y="422"/>
                </a:lnTo>
                <a:lnTo>
                  <a:pt x="590" y="765"/>
                </a:lnTo>
                <a:lnTo>
                  <a:pt x="590" y="0"/>
                </a:lnTo>
              </a:path>
            </a:pathLst>
          </a:custGeom>
          <a:pattFill prst="wdUp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407" name="Freeform 23" descr="Wide downward diagonal"/>
          <p:cNvSpPr>
            <a:spLocks/>
          </p:cNvSpPr>
          <p:nvPr/>
        </p:nvSpPr>
        <p:spPr bwMode="auto">
          <a:xfrm>
            <a:off x="7388225" y="3278188"/>
            <a:ext cx="938213" cy="1216025"/>
          </a:xfrm>
          <a:custGeom>
            <a:avLst/>
            <a:gdLst>
              <a:gd name="T0" fmla="*/ 0 w 591"/>
              <a:gd name="T1" fmla="*/ 0 h 766"/>
              <a:gd name="T2" fmla="*/ 3 w 591"/>
              <a:gd name="T3" fmla="*/ 765 h 766"/>
              <a:gd name="T4" fmla="*/ 590 w 591"/>
              <a:gd name="T5" fmla="*/ 422 h 766"/>
              <a:gd name="T6" fmla="*/ 0 w 591"/>
              <a:gd name="T7" fmla="*/ 0 h 766"/>
            </a:gdLst>
            <a:ahLst/>
            <a:cxnLst>
              <a:cxn ang="0">
                <a:pos x="T0" y="T1"/>
              </a:cxn>
              <a:cxn ang="0">
                <a:pos x="T2" y="T3"/>
              </a:cxn>
              <a:cxn ang="0">
                <a:pos x="T4" y="T5"/>
              </a:cxn>
              <a:cxn ang="0">
                <a:pos x="T6" y="T7"/>
              </a:cxn>
            </a:cxnLst>
            <a:rect l="0" t="0" r="r" b="b"/>
            <a:pathLst>
              <a:path w="591" h="766">
                <a:moveTo>
                  <a:pt x="0" y="0"/>
                </a:moveTo>
                <a:lnTo>
                  <a:pt x="3" y="765"/>
                </a:lnTo>
                <a:lnTo>
                  <a:pt x="590" y="422"/>
                </a:lnTo>
                <a:lnTo>
                  <a:pt x="0" y="0"/>
                </a:lnTo>
              </a:path>
            </a:pathLst>
          </a:custGeom>
          <a:pattFill prst="wdDn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4408" name="Line 24"/>
          <p:cNvSpPr>
            <a:spLocks noChangeShapeType="1"/>
          </p:cNvSpPr>
          <p:nvPr/>
        </p:nvSpPr>
        <p:spPr bwMode="ltGray">
          <a:xfrm>
            <a:off x="7388225" y="3278188"/>
            <a:ext cx="0" cy="1209675"/>
          </a:xfrm>
          <a:prstGeom prst="line">
            <a:avLst/>
          </a:prstGeom>
          <a:noFill/>
          <a:ln w="508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09" name="Line 25"/>
          <p:cNvSpPr>
            <a:spLocks noChangeShapeType="1"/>
          </p:cNvSpPr>
          <p:nvPr/>
        </p:nvSpPr>
        <p:spPr bwMode="auto">
          <a:xfrm flipV="1">
            <a:off x="6446838" y="3278188"/>
            <a:ext cx="941387" cy="6731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0" name="Line 26"/>
          <p:cNvSpPr>
            <a:spLocks noChangeShapeType="1"/>
          </p:cNvSpPr>
          <p:nvPr/>
        </p:nvSpPr>
        <p:spPr bwMode="auto">
          <a:xfrm flipH="1" flipV="1">
            <a:off x="6446838" y="3951288"/>
            <a:ext cx="941387" cy="5365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1" name="Line 27"/>
          <p:cNvSpPr>
            <a:spLocks noChangeShapeType="1"/>
          </p:cNvSpPr>
          <p:nvPr/>
        </p:nvSpPr>
        <p:spPr bwMode="auto">
          <a:xfrm>
            <a:off x="7388225" y="3278188"/>
            <a:ext cx="941388" cy="6731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2" name="Line 28"/>
          <p:cNvSpPr>
            <a:spLocks noChangeShapeType="1"/>
          </p:cNvSpPr>
          <p:nvPr/>
        </p:nvSpPr>
        <p:spPr bwMode="auto">
          <a:xfrm flipV="1">
            <a:off x="7388225" y="3951288"/>
            <a:ext cx="941388" cy="5365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3" name="Line 29"/>
          <p:cNvSpPr>
            <a:spLocks noChangeShapeType="1"/>
          </p:cNvSpPr>
          <p:nvPr/>
        </p:nvSpPr>
        <p:spPr bwMode="auto">
          <a:xfrm flipH="1">
            <a:off x="7388225" y="2606675"/>
            <a:ext cx="673100" cy="6715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4" name="Line 30"/>
          <p:cNvSpPr>
            <a:spLocks noChangeShapeType="1"/>
          </p:cNvSpPr>
          <p:nvPr/>
        </p:nvSpPr>
        <p:spPr bwMode="auto">
          <a:xfrm flipH="1" flipV="1">
            <a:off x="8061325" y="2606675"/>
            <a:ext cx="268288" cy="134461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5" name="Line 31"/>
          <p:cNvSpPr>
            <a:spLocks noChangeShapeType="1"/>
          </p:cNvSpPr>
          <p:nvPr/>
        </p:nvSpPr>
        <p:spPr bwMode="auto">
          <a:xfrm flipH="1" flipV="1">
            <a:off x="6716713" y="2741613"/>
            <a:ext cx="671512" cy="5365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6" name="Line 32"/>
          <p:cNvSpPr>
            <a:spLocks noChangeShapeType="1"/>
          </p:cNvSpPr>
          <p:nvPr/>
        </p:nvSpPr>
        <p:spPr bwMode="auto">
          <a:xfrm flipH="1">
            <a:off x="6716713" y="2606675"/>
            <a:ext cx="1344612" cy="13493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7" name="Line 33"/>
          <p:cNvSpPr>
            <a:spLocks noChangeShapeType="1"/>
          </p:cNvSpPr>
          <p:nvPr/>
        </p:nvSpPr>
        <p:spPr bwMode="auto">
          <a:xfrm flipV="1">
            <a:off x="6446838" y="2741613"/>
            <a:ext cx="269875" cy="12096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8" name="Line 34"/>
          <p:cNvSpPr>
            <a:spLocks noChangeShapeType="1"/>
          </p:cNvSpPr>
          <p:nvPr/>
        </p:nvSpPr>
        <p:spPr bwMode="auto">
          <a:xfrm flipH="1">
            <a:off x="6918325" y="4487863"/>
            <a:ext cx="469900" cy="5302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19" name="Line 35"/>
          <p:cNvSpPr>
            <a:spLocks noChangeShapeType="1"/>
          </p:cNvSpPr>
          <p:nvPr/>
        </p:nvSpPr>
        <p:spPr bwMode="auto">
          <a:xfrm flipH="1" flipV="1">
            <a:off x="7388225" y="4487863"/>
            <a:ext cx="352425" cy="6461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20" name="Line 36"/>
          <p:cNvSpPr>
            <a:spLocks noChangeShapeType="1"/>
          </p:cNvSpPr>
          <p:nvPr/>
        </p:nvSpPr>
        <p:spPr bwMode="auto">
          <a:xfrm>
            <a:off x="6446838" y="3951288"/>
            <a:ext cx="471487"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21" name="Line 37"/>
          <p:cNvSpPr>
            <a:spLocks noChangeShapeType="1"/>
          </p:cNvSpPr>
          <p:nvPr/>
        </p:nvSpPr>
        <p:spPr bwMode="auto">
          <a:xfrm flipH="1" flipV="1">
            <a:off x="6918325" y="5018088"/>
            <a:ext cx="822325" cy="1158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22" name="Line 38"/>
          <p:cNvSpPr>
            <a:spLocks noChangeShapeType="1"/>
          </p:cNvSpPr>
          <p:nvPr/>
        </p:nvSpPr>
        <p:spPr bwMode="auto">
          <a:xfrm flipH="1">
            <a:off x="7740650" y="3951288"/>
            <a:ext cx="588963" cy="11826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23" name="Rectangle 39"/>
          <p:cNvSpPr>
            <a:spLocks noChangeArrowheads="1"/>
          </p:cNvSpPr>
          <p:nvPr/>
        </p:nvSpPr>
        <p:spPr bwMode="auto">
          <a:xfrm>
            <a:off x="6040438" y="3592513"/>
            <a:ext cx="431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l</a:t>
            </a:r>
          </a:p>
        </p:txBody>
      </p:sp>
      <p:sp>
        <p:nvSpPr>
          <p:cNvPr id="784424" name="Rectangle 40"/>
          <p:cNvSpPr>
            <a:spLocks noChangeArrowheads="1"/>
          </p:cNvSpPr>
          <p:nvPr/>
        </p:nvSpPr>
        <p:spPr bwMode="auto">
          <a:xfrm>
            <a:off x="8283575" y="3636963"/>
            <a:ext cx="4587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r</a:t>
            </a:r>
          </a:p>
        </p:txBody>
      </p:sp>
      <p:sp>
        <p:nvSpPr>
          <p:cNvPr id="784425" name="Rectangle 41"/>
          <p:cNvSpPr>
            <a:spLocks noChangeArrowheads="1"/>
          </p:cNvSpPr>
          <p:nvPr/>
        </p:nvSpPr>
        <p:spPr bwMode="auto">
          <a:xfrm>
            <a:off x="7469188" y="2960688"/>
            <a:ext cx="444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t</a:t>
            </a:r>
          </a:p>
        </p:txBody>
      </p:sp>
      <p:sp>
        <p:nvSpPr>
          <p:cNvPr id="784426" name="Rectangle 42"/>
          <p:cNvSpPr>
            <a:spLocks noChangeArrowheads="1"/>
          </p:cNvSpPr>
          <p:nvPr/>
        </p:nvSpPr>
        <p:spPr bwMode="auto">
          <a:xfrm>
            <a:off x="7397750" y="4283075"/>
            <a:ext cx="501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a:t>
            </a:r>
            <a:r>
              <a:rPr lang="en-US" altLang="zh-CN" sz="3000" i="1" baseline="-25000">
                <a:effectLst>
                  <a:outerShdw blurRad="38100" dist="38100" dir="2700000" algn="tl">
                    <a:srgbClr val="000000"/>
                  </a:outerShdw>
                </a:effectLst>
                <a:ea typeface="宋体" panose="02010600030101010101" pitchFamily="2" charset="-122"/>
              </a:rPr>
              <a:t>s</a:t>
            </a:r>
          </a:p>
        </p:txBody>
      </p:sp>
      <p:sp>
        <p:nvSpPr>
          <p:cNvPr id="784428" name="Rectangle 44"/>
          <p:cNvSpPr>
            <a:spLocks noChangeArrowheads="1"/>
          </p:cNvSpPr>
          <p:nvPr/>
        </p:nvSpPr>
        <p:spPr bwMode="auto">
          <a:xfrm>
            <a:off x="5187950" y="2611438"/>
            <a:ext cx="2905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000" b="1" i="1">
                <a:effectLst>
                  <a:outerShdw blurRad="38100" dist="38100" dir="2700000" algn="tl">
                    <a:srgbClr val="000000"/>
                  </a:outerShdw>
                </a:effectLst>
                <a:ea typeface="宋体" panose="02010600030101010101" pitchFamily="2" charset="-122"/>
              </a:rPr>
              <a:t>’</a:t>
            </a:r>
          </a:p>
        </p:txBody>
      </p:sp>
      <p:sp>
        <p:nvSpPr>
          <p:cNvPr id="784429" name="Rectangle 45"/>
          <p:cNvSpPr>
            <a:spLocks noChangeArrowheads="1"/>
          </p:cNvSpPr>
          <p:nvPr/>
        </p:nvSpPr>
        <p:spPr bwMode="auto">
          <a:xfrm>
            <a:off x="5711825" y="2611438"/>
            <a:ext cx="2905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000" b="1" i="1">
                <a:effectLst>
                  <a:outerShdw blurRad="38100" dist="38100" dir="2700000" algn="tl">
                    <a:srgbClr val="000000"/>
                  </a:outerShdw>
                </a:effectLst>
                <a:ea typeface="宋体" panose="02010600030101010101" pitchFamily="2" charset="-122"/>
              </a:rPr>
              <a:t>’</a:t>
            </a:r>
          </a:p>
        </p:txBody>
      </p:sp>
      <p:sp>
        <p:nvSpPr>
          <p:cNvPr id="784430" name="Rectangle 46"/>
          <p:cNvSpPr>
            <a:spLocks noChangeArrowheads="1"/>
          </p:cNvSpPr>
          <p:nvPr/>
        </p:nvSpPr>
        <p:spPr bwMode="auto">
          <a:xfrm>
            <a:off x="7654925" y="2959100"/>
            <a:ext cx="274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200" i="1">
                <a:effectLst>
                  <a:outerShdw blurRad="38100" dist="38100" dir="2700000" algn="tl">
                    <a:srgbClr val="000000"/>
                  </a:outerShdw>
                </a:effectLst>
                <a:ea typeface="宋体" panose="02010600030101010101" pitchFamily="2" charset="-122"/>
              </a:rPr>
              <a:t>’</a:t>
            </a:r>
          </a:p>
        </p:txBody>
      </p:sp>
      <p:sp>
        <p:nvSpPr>
          <p:cNvPr id="784431" name="Rectangle 47"/>
          <p:cNvSpPr>
            <a:spLocks noChangeArrowheads="1"/>
          </p:cNvSpPr>
          <p:nvPr/>
        </p:nvSpPr>
        <p:spPr bwMode="auto">
          <a:xfrm>
            <a:off x="7607300" y="4302125"/>
            <a:ext cx="274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3200" i="1">
                <a:effectLst>
                  <a:outerShdw blurRad="38100" dist="38100" dir="2700000" algn="tl">
                    <a:srgbClr val="000000"/>
                  </a:outerShdw>
                </a:effectLst>
                <a:ea typeface="宋体" panose="02010600030101010101" pitchFamily="2" charset="-122"/>
              </a:rPr>
              <a:t>’</a:t>
            </a:r>
          </a:p>
        </p:txBody>
      </p:sp>
      <p:sp>
        <p:nvSpPr>
          <p:cNvPr id="784432" name="Rectangle 48"/>
          <p:cNvSpPr>
            <a:spLocks noChangeArrowheads="1"/>
          </p:cNvSpPr>
          <p:nvPr/>
        </p:nvSpPr>
        <p:spPr bwMode="auto">
          <a:xfrm>
            <a:off x="4887913" y="1982788"/>
            <a:ext cx="17510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solidFill>
                  <a:schemeClr val="tx2"/>
                </a:solidFill>
                <a:effectLst>
                  <a:outerShdw blurRad="38100" dist="38100" dir="2700000" algn="tl">
                    <a:srgbClr val="000000"/>
                  </a:outerShdw>
                </a:effectLst>
                <a:ea typeface="宋体" panose="02010600030101010101" pitchFamily="2" charset="-122"/>
              </a:rPr>
              <a:t>attributes</a:t>
            </a:r>
          </a:p>
        </p:txBody>
      </p:sp>
      <p:grpSp>
        <p:nvGrpSpPr>
          <p:cNvPr id="784433" name="Group 49"/>
          <p:cNvGrpSpPr>
            <a:grpSpLocks/>
          </p:cNvGrpSpPr>
          <p:nvPr/>
        </p:nvGrpSpPr>
        <p:grpSpPr bwMode="auto">
          <a:xfrm>
            <a:off x="5040313" y="2479675"/>
            <a:ext cx="1401762" cy="209550"/>
            <a:chOff x="3175" y="1562"/>
            <a:chExt cx="883" cy="132"/>
          </a:xfrm>
        </p:grpSpPr>
        <p:sp>
          <p:nvSpPr>
            <p:cNvPr id="784434" name="Line 50"/>
            <p:cNvSpPr>
              <a:spLocks noChangeShapeType="1"/>
            </p:cNvSpPr>
            <p:nvPr/>
          </p:nvSpPr>
          <p:spPr bwMode="auto">
            <a:xfrm>
              <a:off x="3206" y="1626"/>
              <a:ext cx="387" cy="0"/>
            </a:xfrm>
            <a:prstGeom prst="line">
              <a:avLst/>
            </a:prstGeom>
            <a:noFill/>
            <a:ln w="254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35" name="Arc 51"/>
            <p:cNvSpPr>
              <a:spLocks/>
            </p:cNvSpPr>
            <p:nvPr/>
          </p:nvSpPr>
          <p:spPr bwMode="auto">
            <a:xfrm rot="10800000">
              <a:off x="3175" y="1621"/>
              <a:ext cx="31" cy="7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36" name="Arc 52"/>
            <p:cNvSpPr>
              <a:spLocks/>
            </p:cNvSpPr>
            <p:nvPr/>
          </p:nvSpPr>
          <p:spPr bwMode="auto">
            <a:xfrm rot="10800000">
              <a:off x="4027" y="1621"/>
              <a:ext cx="31" cy="73"/>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37" name="Line 53"/>
            <p:cNvSpPr>
              <a:spLocks noChangeShapeType="1"/>
            </p:cNvSpPr>
            <p:nvPr/>
          </p:nvSpPr>
          <p:spPr bwMode="auto">
            <a:xfrm>
              <a:off x="3656" y="1626"/>
              <a:ext cx="370" cy="0"/>
            </a:xfrm>
            <a:prstGeom prst="line">
              <a:avLst/>
            </a:prstGeom>
            <a:noFill/>
            <a:ln w="254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38" name="Arc 54"/>
            <p:cNvSpPr>
              <a:spLocks/>
            </p:cNvSpPr>
            <p:nvPr/>
          </p:nvSpPr>
          <p:spPr bwMode="auto">
            <a:xfrm rot="10800000">
              <a:off x="3594" y="1562"/>
              <a:ext cx="33" cy="73"/>
            </a:xfrm>
            <a:custGeom>
              <a:avLst/>
              <a:gdLst>
                <a:gd name="G0" fmla="+- 21600 0 0"/>
                <a:gd name="G1" fmla="+- 21590 0 0"/>
                <a:gd name="G2" fmla="+- 21600 0 0"/>
                <a:gd name="T0" fmla="*/ 0 w 21600"/>
                <a:gd name="T1" fmla="*/ 21590 h 21590"/>
                <a:gd name="T2" fmla="*/ 20936 w 21600"/>
                <a:gd name="T3" fmla="*/ 0 h 21590"/>
                <a:gd name="T4" fmla="*/ 21600 w 21600"/>
                <a:gd name="T5" fmla="*/ 21590 h 21590"/>
              </a:gdLst>
              <a:ahLst/>
              <a:cxnLst>
                <a:cxn ang="0">
                  <a:pos x="T0" y="T1"/>
                </a:cxn>
                <a:cxn ang="0">
                  <a:pos x="T2" y="T3"/>
                </a:cxn>
                <a:cxn ang="0">
                  <a:pos x="T4" y="T5"/>
                </a:cxn>
              </a:cxnLst>
              <a:rect l="0" t="0" r="r" b="b"/>
              <a:pathLst>
                <a:path w="21600" h="21590" fill="none" extrusionOk="0">
                  <a:moveTo>
                    <a:pt x="0" y="21590"/>
                  </a:moveTo>
                  <a:cubicBezTo>
                    <a:pt x="0" y="9919"/>
                    <a:pt x="9270" y="358"/>
                    <a:pt x="20936" y="0"/>
                  </a:cubicBezTo>
                </a:path>
                <a:path w="21600" h="21590" stroke="0" extrusionOk="0">
                  <a:moveTo>
                    <a:pt x="0" y="21590"/>
                  </a:moveTo>
                  <a:cubicBezTo>
                    <a:pt x="0" y="9919"/>
                    <a:pt x="9270" y="358"/>
                    <a:pt x="20936" y="0"/>
                  </a:cubicBezTo>
                  <a:lnTo>
                    <a:pt x="21600" y="2159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439" name="Arc 55"/>
            <p:cNvSpPr>
              <a:spLocks/>
            </p:cNvSpPr>
            <p:nvPr/>
          </p:nvSpPr>
          <p:spPr bwMode="auto">
            <a:xfrm rot="10800000">
              <a:off x="3623" y="1562"/>
              <a:ext cx="33" cy="7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065666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Reconstruction process</a:t>
            </a:r>
          </a:p>
        </p:txBody>
      </p:sp>
      <p:grpSp>
        <p:nvGrpSpPr>
          <p:cNvPr id="786435" name="Group 3"/>
          <p:cNvGrpSpPr>
            <a:grpSpLocks/>
          </p:cNvGrpSpPr>
          <p:nvPr/>
        </p:nvGrpSpPr>
        <p:grpSpPr bwMode="auto">
          <a:xfrm>
            <a:off x="258763" y="1878013"/>
            <a:ext cx="2011362" cy="2701925"/>
            <a:chOff x="163" y="1183"/>
            <a:chExt cx="1267" cy="1702"/>
          </a:xfrm>
        </p:grpSpPr>
        <p:pic>
          <p:nvPicPr>
            <p:cNvPr id="786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208" y="1216"/>
              <a:ext cx="1222" cy="122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6437" name="Rectangle 5"/>
            <p:cNvSpPr>
              <a:spLocks noChangeArrowheads="1"/>
            </p:cNvSpPr>
            <p:nvPr/>
          </p:nvSpPr>
          <p:spPr bwMode="auto">
            <a:xfrm>
              <a:off x="163" y="1183"/>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150</a:t>
              </a:r>
            </a:p>
          </p:txBody>
        </p:sp>
        <p:sp>
          <p:nvSpPr>
            <p:cNvPr id="786438" name="Oval 6"/>
            <p:cNvSpPr>
              <a:spLocks noChangeArrowheads="1"/>
            </p:cNvSpPr>
            <p:nvPr/>
          </p:nvSpPr>
          <p:spPr bwMode="white">
            <a:xfrm>
              <a:off x="675" y="1812"/>
              <a:ext cx="27" cy="27"/>
            </a:xfrm>
            <a:prstGeom prst="ellipse">
              <a:avLst/>
            </a:prstGeom>
            <a:solidFill>
              <a:srgbClr val="EAEC5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39" name="Rectangle 7"/>
            <p:cNvSpPr>
              <a:spLocks noChangeArrowheads="1"/>
            </p:cNvSpPr>
            <p:nvPr/>
          </p:nvSpPr>
          <p:spPr bwMode="auto">
            <a:xfrm>
              <a:off x="661" y="2558"/>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grpSp>
      <p:grpSp>
        <p:nvGrpSpPr>
          <p:cNvPr id="786440" name="Group 8"/>
          <p:cNvGrpSpPr>
            <a:grpSpLocks/>
          </p:cNvGrpSpPr>
          <p:nvPr/>
        </p:nvGrpSpPr>
        <p:grpSpPr bwMode="auto">
          <a:xfrm>
            <a:off x="1811338" y="1878013"/>
            <a:ext cx="2563812" cy="3036887"/>
            <a:chOff x="1141" y="1183"/>
            <a:chExt cx="1615" cy="1913"/>
          </a:xfrm>
        </p:grpSpPr>
        <p:pic>
          <p:nvPicPr>
            <p:cNvPr id="786441"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1534" y="1216"/>
              <a:ext cx="1222" cy="122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6442" name="Rectangle 10"/>
            <p:cNvSpPr>
              <a:spLocks noChangeArrowheads="1"/>
            </p:cNvSpPr>
            <p:nvPr/>
          </p:nvSpPr>
          <p:spPr bwMode="auto">
            <a:xfrm>
              <a:off x="1813" y="2558"/>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1</a:t>
              </a:r>
            </a:p>
          </p:txBody>
        </p:sp>
        <p:sp>
          <p:nvSpPr>
            <p:cNvPr id="786443" name="Line 11"/>
            <p:cNvSpPr>
              <a:spLocks noChangeShapeType="1"/>
            </p:cNvSpPr>
            <p:nvPr/>
          </p:nvSpPr>
          <p:spPr bwMode="auto">
            <a:xfrm>
              <a:off x="1447"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44" name="Line 12"/>
            <p:cNvSpPr>
              <a:spLocks noChangeShapeType="1"/>
            </p:cNvSpPr>
            <p:nvPr/>
          </p:nvSpPr>
          <p:spPr bwMode="auto">
            <a:xfrm>
              <a:off x="1200" y="2736"/>
              <a:ext cx="43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45" name="Rectangle 13"/>
            <p:cNvSpPr>
              <a:spLocks noChangeArrowheads="1"/>
            </p:cNvSpPr>
            <p:nvPr/>
          </p:nvSpPr>
          <p:spPr bwMode="auto">
            <a:xfrm>
              <a:off x="1141" y="2788"/>
              <a:ext cx="56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vspl</a:t>
              </a:r>
              <a:r>
                <a:rPr lang="en-US" altLang="zh-CN" sz="2600" i="1" baseline="-25000">
                  <a:effectLst>
                    <a:outerShdw blurRad="38100" dist="38100" dir="2700000" algn="tl">
                      <a:srgbClr val="000000"/>
                    </a:outerShdw>
                  </a:effectLst>
                  <a:ea typeface="宋体" panose="02010600030101010101" pitchFamily="2" charset="-122"/>
                </a:rPr>
                <a:t>0</a:t>
              </a:r>
            </a:p>
          </p:txBody>
        </p:sp>
        <p:sp>
          <p:nvSpPr>
            <p:cNvPr id="786446" name="Line 14"/>
            <p:cNvSpPr>
              <a:spLocks noChangeShapeType="1"/>
            </p:cNvSpPr>
            <p:nvPr/>
          </p:nvSpPr>
          <p:spPr bwMode="white">
            <a:xfrm>
              <a:off x="2019" y="1824"/>
              <a:ext cx="81" cy="108"/>
            </a:xfrm>
            <a:prstGeom prst="line">
              <a:avLst/>
            </a:prstGeom>
            <a:noFill/>
            <a:ln w="25400">
              <a:solidFill>
                <a:srgbClr val="EAEC5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47" name="Rectangle 15"/>
            <p:cNvSpPr>
              <a:spLocks noChangeArrowheads="1"/>
            </p:cNvSpPr>
            <p:nvPr/>
          </p:nvSpPr>
          <p:spPr bwMode="auto">
            <a:xfrm>
              <a:off x="1483" y="1183"/>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152</a:t>
              </a:r>
            </a:p>
          </p:txBody>
        </p:sp>
      </p:grpSp>
      <p:grpSp>
        <p:nvGrpSpPr>
          <p:cNvPr id="786448" name="Group 16"/>
          <p:cNvGrpSpPr>
            <a:grpSpLocks/>
          </p:cNvGrpSpPr>
          <p:nvPr/>
        </p:nvGrpSpPr>
        <p:grpSpPr bwMode="auto">
          <a:xfrm>
            <a:off x="3563938" y="1878013"/>
            <a:ext cx="3078162" cy="3035300"/>
            <a:chOff x="2245" y="1183"/>
            <a:chExt cx="1939" cy="1912"/>
          </a:xfrm>
        </p:grpSpPr>
        <p:pic>
          <p:nvPicPr>
            <p:cNvPr id="786449" name="Picture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blackGray">
            <a:xfrm>
              <a:off x="2962" y="1216"/>
              <a:ext cx="1222" cy="122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6450" name="Rectangle 18"/>
            <p:cNvSpPr>
              <a:spLocks noChangeArrowheads="1"/>
            </p:cNvSpPr>
            <p:nvPr/>
          </p:nvSpPr>
          <p:spPr bwMode="auto">
            <a:xfrm>
              <a:off x="3253" y="2558"/>
              <a:ext cx="5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175</a:t>
              </a:r>
            </a:p>
          </p:txBody>
        </p:sp>
        <p:sp>
          <p:nvSpPr>
            <p:cNvPr id="786451" name="Rectangle 19"/>
            <p:cNvSpPr>
              <a:spLocks noChangeArrowheads="1"/>
            </p:cNvSpPr>
            <p:nvPr/>
          </p:nvSpPr>
          <p:spPr bwMode="auto">
            <a:xfrm>
              <a:off x="2936" y="1183"/>
              <a:ext cx="4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500</a:t>
              </a:r>
            </a:p>
          </p:txBody>
        </p:sp>
        <p:sp>
          <p:nvSpPr>
            <p:cNvPr id="786452" name="Line 20"/>
            <p:cNvSpPr>
              <a:spLocks noChangeShapeType="1"/>
            </p:cNvSpPr>
            <p:nvPr/>
          </p:nvSpPr>
          <p:spPr bwMode="auto">
            <a:xfrm>
              <a:off x="2352" y="2736"/>
              <a:ext cx="38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6453" name="Group 21"/>
            <p:cNvGrpSpPr>
              <a:grpSpLocks/>
            </p:cNvGrpSpPr>
            <p:nvPr/>
          </p:nvGrpSpPr>
          <p:grpSpPr bwMode="auto">
            <a:xfrm>
              <a:off x="2928" y="2736"/>
              <a:ext cx="336" cy="0"/>
              <a:chOff x="2928" y="2736"/>
              <a:chExt cx="336" cy="0"/>
            </a:xfrm>
          </p:grpSpPr>
          <p:sp>
            <p:nvSpPr>
              <p:cNvPr id="786454" name="Line 22"/>
              <p:cNvSpPr>
                <a:spLocks noChangeShapeType="1"/>
              </p:cNvSpPr>
              <p:nvPr/>
            </p:nvSpPr>
            <p:spPr bwMode="auto">
              <a:xfrm>
                <a:off x="2928"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55" name="Line 23"/>
              <p:cNvSpPr>
                <a:spLocks noChangeShapeType="1"/>
              </p:cNvSpPr>
              <p:nvPr/>
            </p:nvSpPr>
            <p:spPr bwMode="auto">
              <a:xfrm>
                <a:off x="3024"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56" name="Line 24"/>
              <p:cNvSpPr>
                <a:spLocks noChangeShapeType="1"/>
              </p:cNvSpPr>
              <p:nvPr/>
            </p:nvSpPr>
            <p:spPr bwMode="auto">
              <a:xfrm>
                <a:off x="3120"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86457" name="Group 25"/>
            <p:cNvGrpSpPr>
              <a:grpSpLocks/>
            </p:cNvGrpSpPr>
            <p:nvPr/>
          </p:nvGrpSpPr>
          <p:grpSpPr bwMode="auto">
            <a:xfrm>
              <a:off x="2694" y="2304"/>
              <a:ext cx="336" cy="0"/>
              <a:chOff x="2694" y="2304"/>
              <a:chExt cx="336" cy="0"/>
            </a:xfrm>
          </p:grpSpPr>
          <p:sp>
            <p:nvSpPr>
              <p:cNvPr id="786458" name="Line 26"/>
              <p:cNvSpPr>
                <a:spLocks noChangeShapeType="1"/>
              </p:cNvSpPr>
              <p:nvPr/>
            </p:nvSpPr>
            <p:spPr bwMode="auto">
              <a:xfrm>
                <a:off x="2790"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59" name="Line 27"/>
              <p:cNvSpPr>
                <a:spLocks noChangeShapeType="1"/>
              </p:cNvSpPr>
              <p:nvPr/>
            </p:nvSpPr>
            <p:spPr bwMode="auto">
              <a:xfrm>
                <a:off x="2886"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60" name="Line 28"/>
              <p:cNvSpPr>
                <a:spLocks noChangeShapeType="1"/>
              </p:cNvSpPr>
              <p:nvPr/>
            </p:nvSpPr>
            <p:spPr bwMode="auto">
              <a:xfrm>
                <a:off x="2694"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6461" name="Rectangle 29"/>
            <p:cNvSpPr>
              <a:spLocks noChangeArrowheads="1"/>
            </p:cNvSpPr>
            <p:nvPr/>
          </p:nvSpPr>
          <p:spPr bwMode="auto">
            <a:xfrm>
              <a:off x="2245" y="2787"/>
              <a:ext cx="11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  vspl</a:t>
              </a:r>
              <a:r>
                <a:rPr lang="en-US" altLang="zh-CN" sz="2600" i="1" baseline="-25000">
                  <a:effectLst>
                    <a:outerShdw blurRad="38100" dist="38100" dir="2700000" algn="tl">
                      <a:srgbClr val="000000"/>
                    </a:outerShdw>
                  </a:effectLst>
                  <a:ea typeface="宋体" panose="02010600030101010101" pitchFamily="2" charset="-122"/>
                </a:rPr>
                <a:t>i</a:t>
              </a:r>
              <a:r>
                <a:rPr lang="en-US" altLang="zh-CN" sz="2600" i="1">
                  <a:effectLst>
                    <a:outerShdw blurRad="38100" dist="38100" dir="2700000" algn="tl">
                      <a:srgbClr val="000000"/>
                    </a:outerShdw>
                  </a:effectLst>
                  <a:ea typeface="宋体" panose="02010600030101010101" pitchFamily="2" charset="-122"/>
                </a:rPr>
                <a:t>  …</a:t>
              </a:r>
            </a:p>
          </p:txBody>
        </p:sp>
      </p:grpSp>
      <p:grpSp>
        <p:nvGrpSpPr>
          <p:cNvPr id="786462" name="Group 30"/>
          <p:cNvGrpSpPr>
            <a:grpSpLocks/>
          </p:cNvGrpSpPr>
          <p:nvPr/>
        </p:nvGrpSpPr>
        <p:grpSpPr bwMode="auto">
          <a:xfrm>
            <a:off x="6096000" y="1878013"/>
            <a:ext cx="2803525" cy="3036887"/>
            <a:chOff x="3840" y="1183"/>
            <a:chExt cx="1766" cy="1913"/>
          </a:xfrm>
        </p:grpSpPr>
        <p:pic>
          <p:nvPicPr>
            <p:cNvPr id="786463" name="Picture 3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blackGray">
            <a:xfrm>
              <a:off x="4384" y="1216"/>
              <a:ext cx="1222" cy="122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6464" name="Rectangle 32"/>
            <p:cNvSpPr>
              <a:spLocks noChangeArrowheads="1"/>
            </p:cNvSpPr>
            <p:nvPr/>
          </p:nvSpPr>
          <p:spPr bwMode="auto">
            <a:xfrm>
              <a:off x="4345" y="1183"/>
              <a:ext cx="7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13,546</a:t>
              </a:r>
            </a:p>
          </p:txBody>
        </p:sp>
        <p:grpSp>
          <p:nvGrpSpPr>
            <p:cNvPr id="786465" name="Group 33"/>
            <p:cNvGrpSpPr>
              <a:grpSpLocks/>
            </p:cNvGrpSpPr>
            <p:nvPr/>
          </p:nvGrpSpPr>
          <p:grpSpPr bwMode="auto">
            <a:xfrm>
              <a:off x="3840" y="2736"/>
              <a:ext cx="336" cy="0"/>
              <a:chOff x="3840" y="2736"/>
              <a:chExt cx="336" cy="0"/>
            </a:xfrm>
          </p:grpSpPr>
          <p:sp>
            <p:nvSpPr>
              <p:cNvPr id="786466" name="Line 34"/>
              <p:cNvSpPr>
                <a:spLocks noChangeShapeType="1"/>
              </p:cNvSpPr>
              <p:nvPr/>
            </p:nvSpPr>
            <p:spPr bwMode="auto">
              <a:xfrm>
                <a:off x="3840"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67" name="Line 35"/>
              <p:cNvSpPr>
                <a:spLocks noChangeShapeType="1"/>
              </p:cNvSpPr>
              <p:nvPr/>
            </p:nvSpPr>
            <p:spPr bwMode="auto">
              <a:xfrm>
                <a:off x="3936"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68" name="Line 36"/>
              <p:cNvSpPr>
                <a:spLocks noChangeShapeType="1"/>
              </p:cNvSpPr>
              <p:nvPr/>
            </p:nvSpPr>
            <p:spPr bwMode="auto">
              <a:xfrm>
                <a:off x="4032" y="273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6469" name="Rectangle 37"/>
            <p:cNvSpPr>
              <a:spLocks noChangeArrowheads="1"/>
            </p:cNvSpPr>
            <p:nvPr/>
          </p:nvSpPr>
          <p:spPr bwMode="auto">
            <a:xfrm>
              <a:off x="3877" y="2788"/>
              <a:ext cx="68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vspl</a:t>
              </a:r>
              <a:r>
                <a:rPr lang="en-US" altLang="zh-CN" sz="2600" i="1" baseline="-25000">
                  <a:effectLst>
                    <a:outerShdw blurRad="38100" dist="38100" dir="2700000" algn="tl">
                      <a:srgbClr val="000000"/>
                    </a:outerShdw>
                  </a:effectLst>
                  <a:ea typeface="宋体" panose="02010600030101010101" pitchFamily="2" charset="-122"/>
                </a:rPr>
                <a:t>n-1</a:t>
              </a:r>
            </a:p>
          </p:txBody>
        </p:sp>
        <p:sp>
          <p:nvSpPr>
            <p:cNvPr id="786470" name="Line 38"/>
            <p:cNvSpPr>
              <a:spLocks noChangeShapeType="1"/>
            </p:cNvSpPr>
            <p:nvPr/>
          </p:nvSpPr>
          <p:spPr bwMode="auto">
            <a:xfrm>
              <a:off x="4272" y="2736"/>
              <a:ext cx="33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6471" name="Group 39"/>
            <p:cNvGrpSpPr>
              <a:grpSpLocks/>
            </p:cNvGrpSpPr>
            <p:nvPr/>
          </p:nvGrpSpPr>
          <p:grpSpPr bwMode="auto">
            <a:xfrm>
              <a:off x="4771" y="2456"/>
              <a:ext cx="705" cy="429"/>
              <a:chOff x="4771" y="2456"/>
              <a:chExt cx="705" cy="429"/>
            </a:xfrm>
          </p:grpSpPr>
          <p:sp>
            <p:nvSpPr>
              <p:cNvPr id="786472" name="Rectangle 40"/>
              <p:cNvSpPr>
                <a:spLocks noChangeArrowheads="1"/>
              </p:cNvSpPr>
              <p:nvPr/>
            </p:nvSpPr>
            <p:spPr bwMode="auto">
              <a:xfrm>
                <a:off x="4771" y="2558"/>
                <a:ext cx="7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n</a:t>
                </a:r>
                <a:r>
                  <a:rPr lang="en-US" altLang="zh-CN" sz="2800" i="1">
                    <a:effectLst>
                      <a:outerShdw blurRad="38100" dist="38100" dir="2700000" algn="tl">
                        <a:srgbClr val="000000"/>
                      </a:outerShdw>
                    </a:effectLst>
                    <a:ea typeface="宋体" panose="02010600030101010101" pitchFamily="2" charset="-122"/>
                  </a:rPr>
                  <a:t>=M</a:t>
                </a:r>
              </a:p>
            </p:txBody>
          </p:sp>
          <p:sp>
            <p:nvSpPr>
              <p:cNvPr id="786473" name="Rectangle 41"/>
              <p:cNvSpPr>
                <a:spLocks noChangeArrowheads="1"/>
              </p:cNvSpPr>
              <p:nvPr/>
            </p:nvSpPr>
            <p:spPr bwMode="auto">
              <a:xfrm>
                <a:off x="5221" y="2456"/>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a:t>
                </a:r>
              </a:p>
            </p:txBody>
          </p:sp>
        </p:grpSp>
        <p:grpSp>
          <p:nvGrpSpPr>
            <p:cNvPr id="786474" name="Group 42"/>
            <p:cNvGrpSpPr>
              <a:grpSpLocks/>
            </p:cNvGrpSpPr>
            <p:nvPr/>
          </p:nvGrpSpPr>
          <p:grpSpPr bwMode="auto">
            <a:xfrm>
              <a:off x="4116" y="2304"/>
              <a:ext cx="336" cy="0"/>
              <a:chOff x="4116" y="2304"/>
              <a:chExt cx="336" cy="0"/>
            </a:xfrm>
          </p:grpSpPr>
          <p:sp>
            <p:nvSpPr>
              <p:cNvPr id="786475" name="Line 43"/>
              <p:cNvSpPr>
                <a:spLocks noChangeShapeType="1"/>
              </p:cNvSpPr>
              <p:nvPr/>
            </p:nvSpPr>
            <p:spPr bwMode="auto">
              <a:xfrm>
                <a:off x="4212"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76" name="Line 44"/>
              <p:cNvSpPr>
                <a:spLocks noChangeShapeType="1"/>
              </p:cNvSpPr>
              <p:nvPr/>
            </p:nvSpPr>
            <p:spPr bwMode="auto">
              <a:xfrm>
                <a:off x="4308"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77" name="Line 45"/>
              <p:cNvSpPr>
                <a:spLocks noChangeShapeType="1"/>
              </p:cNvSpPr>
              <p:nvPr/>
            </p:nvSpPr>
            <p:spPr bwMode="auto">
              <a:xfrm>
                <a:off x="4116" y="2304"/>
                <a:ext cx="144" cy="0"/>
              </a:xfrm>
              <a:prstGeom prst="line">
                <a:avLst/>
              </a:prstGeom>
              <a:noFill/>
              <a:ln w="12700">
                <a:solidFill>
                  <a:srgbClr val="EAEC5E"/>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86478" name="Group 46"/>
          <p:cNvGrpSpPr>
            <a:grpSpLocks/>
          </p:cNvGrpSpPr>
          <p:nvPr/>
        </p:nvGrpSpPr>
        <p:grpSpPr bwMode="auto">
          <a:xfrm>
            <a:off x="914400" y="4064000"/>
            <a:ext cx="6477000" cy="1420813"/>
            <a:chOff x="576" y="2560"/>
            <a:chExt cx="4080" cy="895"/>
          </a:xfrm>
        </p:grpSpPr>
        <p:sp>
          <p:nvSpPr>
            <p:cNvPr id="786479" name="Rectangle 47"/>
            <p:cNvSpPr>
              <a:spLocks noChangeArrowheads="1"/>
            </p:cNvSpPr>
            <p:nvPr/>
          </p:nvSpPr>
          <p:spPr bwMode="ltGray">
            <a:xfrm>
              <a:off x="1152" y="2832"/>
              <a:ext cx="3504" cy="33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80" name="Rectangle 48"/>
            <p:cNvSpPr>
              <a:spLocks noChangeArrowheads="1"/>
            </p:cNvSpPr>
            <p:nvPr/>
          </p:nvSpPr>
          <p:spPr bwMode="ltGray">
            <a:xfrm>
              <a:off x="576" y="3120"/>
              <a:ext cx="4080" cy="33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81" name="Rectangle 49"/>
            <p:cNvSpPr>
              <a:spLocks noChangeArrowheads="1"/>
            </p:cNvSpPr>
            <p:nvPr/>
          </p:nvSpPr>
          <p:spPr bwMode="ltGray">
            <a:xfrm>
              <a:off x="576" y="2591"/>
              <a:ext cx="528" cy="76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82" name="Rectangle 50"/>
            <p:cNvSpPr>
              <a:spLocks noChangeArrowheads="1"/>
            </p:cNvSpPr>
            <p:nvPr/>
          </p:nvSpPr>
          <p:spPr bwMode="auto">
            <a:xfrm>
              <a:off x="637" y="3115"/>
              <a:ext cx="39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solidFill>
                    <a:schemeClr val="accent2"/>
                  </a:solidFill>
                  <a:effectLst>
                    <a:outerShdw blurRad="38100" dist="38100" dir="2700000" algn="tl">
                      <a:srgbClr val="000000"/>
                    </a:outerShdw>
                  </a:effectLst>
                  <a:ea typeface="宋体" panose="02010600030101010101" pitchFamily="2" charset="-122"/>
                </a:rPr>
                <a:t>progressive mesh (PM)</a:t>
              </a:r>
              <a:r>
                <a:rPr lang="en-US" altLang="zh-CN" sz="2800">
                  <a:solidFill>
                    <a:schemeClr val="accent2"/>
                  </a:solidFill>
                  <a:effectLst>
                    <a:outerShdw blurRad="38100" dist="38100" dir="2700000" algn="tl">
                      <a:srgbClr val="000000"/>
                    </a:outerShdw>
                  </a:effectLst>
                  <a:ea typeface="宋体" panose="02010600030101010101" pitchFamily="2" charset="-122"/>
                </a:rPr>
                <a:t>  representation</a:t>
              </a:r>
            </a:p>
          </p:txBody>
        </p:sp>
        <p:sp>
          <p:nvSpPr>
            <p:cNvPr id="786483" name="Rectangle 51"/>
            <p:cNvSpPr>
              <a:spLocks noChangeArrowheads="1"/>
            </p:cNvSpPr>
            <p:nvPr/>
          </p:nvSpPr>
          <p:spPr bwMode="auto">
            <a:xfrm>
              <a:off x="1141" y="2786"/>
              <a:ext cx="56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vspl</a:t>
              </a:r>
              <a:r>
                <a:rPr lang="en-US" altLang="zh-CN" sz="2600" i="1" baseline="-25000">
                  <a:effectLst>
                    <a:outerShdw blurRad="38100" dist="38100" dir="2700000" algn="tl">
                      <a:srgbClr val="000000"/>
                    </a:outerShdw>
                  </a:effectLst>
                  <a:ea typeface="宋体" panose="02010600030101010101" pitchFamily="2" charset="-122"/>
                </a:rPr>
                <a:t>0</a:t>
              </a:r>
            </a:p>
          </p:txBody>
        </p:sp>
        <p:sp>
          <p:nvSpPr>
            <p:cNvPr id="786484" name="Rectangle 52"/>
            <p:cNvSpPr>
              <a:spLocks noChangeArrowheads="1"/>
            </p:cNvSpPr>
            <p:nvPr/>
          </p:nvSpPr>
          <p:spPr bwMode="auto">
            <a:xfrm>
              <a:off x="2293" y="2787"/>
              <a:ext cx="116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  vspl</a:t>
              </a:r>
              <a:r>
                <a:rPr lang="en-US" altLang="zh-CN" sz="2600" i="1" baseline="-25000">
                  <a:effectLst>
                    <a:outerShdw blurRad="38100" dist="38100" dir="2700000" algn="tl">
                      <a:srgbClr val="000000"/>
                    </a:outerShdw>
                  </a:effectLst>
                  <a:ea typeface="宋体" panose="02010600030101010101" pitchFamily="2" charset="-122"/>
                </a:rPr>
                <a:t>i</a:t>
              </a:r>
              <a:r>
                <a:rPr lang="en-US" altLang="zh-CN" sz="2600" i="1">
                  <a:effectLst>
                    <a:outerShdw blurRad="38100" dist="38100" dir="2700000" algn="tl">
                      <a:srgbClr val="000000"/>
                    </a:outerShdw>
                  </a:effectLst>
                  <a:ea typeface="宋体" panose="02010600030101010101" pitchFamily="2" charset="-122"/>
                </a:rPr>
                <a:t>  …</a:t>
              </a:r>
            </a:p>
          </p:txBody>
        </p:sp>
        <p:sp>
          <p:nvSpPr>
            <p:cNvPr id="786485" name="Rectangle 53"/>
            <p:cNvSpPr>
              <a:spLocks noChangeArrowheads="1"/>
            </p:cNvSpPr>
            <p:nvPr/>
          </p:nvSpPr>
          <p:spPr bwMode="auto">
            <a:xfrm>
              <a:off x="3973" y="2787"/>
              <a:ext cx="68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i="1">
                  <a:effectLst>
                    <a:outerShdw blurRad="38100" dist="38100" dir="2700000" algn="tl">
                      <a:srgbClr val="000000"/>
                    </a:outerShdw>
                  </a:effectLst>
                  <a:ea typeface="宋体" panose="02010600030101010101" pitchFamily="2" charset="-122"/>
                </a:rPr>
                <a:t>vspl</a:t>
              </a:r>
              <a:r>
                <a:rPr lang="en-US" altLang="zh-CN" sz="2600" i="1" baseline="-25000">
                  <a:effectLst>
                    <a:outerShdw blurRad="38100" dist="38100" dir="2700000" algn="tl">
                      <a:srgbClr val="000000"/>
                    </a:outerShdw>
                  </a:effectLst>
                  <a:ea typeface="宋体" panose="02010600030101010101" pitchFamily="2" charset="-122"/>
                </a:rPr>
                <a:t>n-1</a:t>
              </a:r>
            </a:p>
          </p:txBody>
        </p:sp>
        <p:sp>
          <p:nvSpPr>
            <p:cNvPr id="786486" name="Rectangle 54"/>
            <p:cNvSpPr>
              <a:spLocks noChangeArrowheads="1"/>
            </p:cNvSpPr>
            <p:nvPr/>
          </p:nvSpPr>
          <p:spPr bwMode="auto">
            <a:xfrm>
              <a:off x="664" y="2560"/>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grpSp>
      <p:grpSp>
        <p:nvGrpSpPr>
          <p:cNvPr id="786487" name="Group 55"/>
          <p:cNvGrpSpPr>
            <a:grpSpLocks/>
          </p:cNvGrpSpPr>
          <p:nvPr/>
        </p:nvGrpSpPr>
        <p:grpSpPr bwMode="auto">
          <a:xfrm>
            <a:off x="7573963" y="3902075"/>
            <a:ext cx="1119187" cy="1201738"/>
            <a:chOff x="4771" y="2458"/>
            <a:chExt cx="705" cy="757"/>
          </a:xfrm>
        </p:grpSpPr>
        <p:sp>
          <p:nvSpPr>
            <p:cNvPr id="786488" name="Rectangle 56"/>
            <p:cNvSpPr>
              <a:spLocks noChangeArrowheads="1"/>
            </p:cNvSpPr>
            <p:nvPr/>
          </p:nvSpPr>
          <p:spPr bwMode="ltGray">
            <a:xfrm>
              <a:off x="4800" y="2543"/>
              <a:ext cx="672" cy="28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89" name="Arc 57"/>
            <p:cNvSpPr>
              <a:spLocks/>
            </p:cNvSpPr>
            <p:nvPr/>
          </p:nvSpPr>
          <p:spPr bwMode="ltGray">
            <a:xfrm>
              <a:off x="4800" y="2975"/>
              <a:ext cx="288" cy="24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50800" cap="rnd">
              <a:solidFill>
                <a:srgbClr val="EAEC5E"/>
              </a:solidFill>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490" name="Rectangle 58"/>
            <p:cNvSpPr>
              <a:spLocks noChangeArrowheads="1"/>
            </p:cNvSpPr>
            <p:nvPr/>
          </p:nvSpPr>
          <p:spPr bwMode="auto">
            <a:xfrm>
              <a:off x="4771" y="2560"/>
              <a:ext cx="7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n</a:t>
              </a:r>
              <a:r>
                <a:rPr lang="en-US" altLang="zh-CN" sz="2800" i="1">
                  <a:effectLst>
                    <a:outerShdw blurRad="38100" dist="38100" dir="2700000" algn="tl">
                      <a:srgbClr val="000000"/>
                    </a:outerShdw>
                  </a:effectLst>
                  <a:ea typeface="宋体" panose="02010600030101010101" pitchFamily="2" charset="-122"/>
                </a:rPr>
                <a:t>=M</a:t>
              </a:r>
            </a:p>
          </p:txBody>
        </p:sp>
        <p:sp>
          <p:nvSpPr>
            <p:cNvPr id="786491" name="Rectangle 59"/>
            <p:cNvSpPr>
              <a:spLocks noChangeArrowheads="1"/>
            </p:cNvSpPr>
            <p:nvPr/>
          </p:nvSpPr>
          <p:spPr bwMode="auto">
            <a:xfrm>
              <a:off x="5223" y="2458"/>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a:t>
              </a:r>
            </a:p>
          </p:txBody>
        </p:sp>
      </p:grpSp>
    </p:spTree>
    <p:extLst>
      <p:ext uri="{BB962C8B-B14F-4D97-AF65-F5344CB8AC3E}">
        <p14:creationId xmlns:p14="http://schemas.microsoft.com/office/powerpoint/2010/main" val="344826003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64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64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64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864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86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a:noFill/>
          <a:ln/>
        </p:spPr>
        <p:txBody>
          <a:bodyPr lIns="92075" tIns="46038" rIns="92075" bIns="46038" anchorCtr="1"/>
          <a:lstStyle/>
          <a:p>
            <a:r>
              <a:rPr lang="en-US" altLang="zh-CN" sz="4200">
                <a:ea typeface="宋体" panose="02010600030101010101" pitchFamily="2" charset="-122"/>
              </a:rPr>
              <a:t>Application: Continuous-resolution LOD</a:t>
            </a:r>
          </a:p>
        </p:txBody>
      </p:sp>
      <p:sp>
        <p:nvSpPr>
          <p:cNvPr id="788483" name="Rectangle 3"/>
          <p:cNvSpPr>
            <a:spLocks noGrp="1" noChangeArrowheads="1"/>
          </p:cNvSpPr>
          <p:nvPr>
            <p:ph type="body" idx="1"/>
          </p:nvPr>
        </p:nvSpPr>
        <p:spPr>
          <a:xfrm>
            <a:off x="228600" y="1295400"/>
            <a:ext cx="8686800" cy="812800"/>
          </a:xfrm>
          <a:noFill/>
          <a:ln/>
        </p:spPr>
        <p:txBody>
          <a:bodyPr lIns="92075" tIns="46038" rIns="92075" bIns="46038"/>
          <a:lstStyle/>
          <a:p>
            <a:pPr>
              <a:lnSpc>
                <a:spcPct val="110000"/>
              </a:lnSpc>
              <a:buFontTx/>
              <a:buNone/>
            </a:pPr>
            <a:r>
              <a:rPr lang="en-US" altLang="zh-CN">
                <a:ea typeface="宋体" panose="02010600030101010101" pitchFamily="2" charset="-122"/>
              </a:rPr>
              <a:t>From PM, extract </a:t>
            </a:r>
            <a:r>
              <a:rPr lang="en-US" altLang="zh-CN" i="1">
                <a:ea typeface="宋体" panose="02010600030101010101" pitchFamily="2" charset="-122"/>
              </a:rPr>
              <a:t>M</a:t>
            </a:r>
            <a:r>
              <a:rPr lang="en-US" altLang="zh-CN" i="1" baseline="30000">
                <a:ea typeface="宋体" panose="02010600030101010101" pitchFamily="2" charset="-122"/>
              </a:rPr>
              <a:t>i</a:t>
            </a:r>
            <a:r>
              <a:rPr lang="en-US" altLang="zh-CN">
                <a:ea typeface="宋体" panose="02010600030101010101" pitchFamily="2" charset="-122"/>
              </a:rPr>
              <a:t> of any desired complexity.</a:t>
            </a:r>
          </a:p>
        </p:txBody>
      </p:sp>
      <p:sp>
        <p:nvSpPr>
          <p:cNvPr id="788484" name="Freeform 4"/>
          <p:cNvSpPr>
            <a:spLocks/>
          </p:cNvSpPr>
          <p:nvPr/>
        </p:nvSpPr>
        <p:spPr bwMode="blackWhite">
          <a:xfrm>
            <a:off x="533400" y="2514600"/>
            <a:ext cx="763588" cy="687388"/>
          </a:xfrm>
          <a:custGeom>
            <a:avLst/>
            <a:gdLst>
              <a:gd name="T0" fmla="*/ 0 w 481"/>
              <a:gd name="T1" fmla="*/ 0 h 433"/>
              <a:gd name="T2" fmla="*/ 0 w 481"/>
              <a:gd name="T3" fmla="*/ 432 h 433"/>
              <a:gd name="T4" fmla="*/ 384 w 481"/>
              <a:gd name="T5" fmla="*/ 432 h 433"/>
              <a:gd name="T6" fmla="*/ 480 w 481"/>
              <a:gd name="T7" fmla="*/ 192 h 433"/>
              <a:gd name="T8" fmla="*/ 384 w 481"/>
              <a:gd name="T9" fmla="*/ 0 h 433"/>
              <a:gd name="T10" fmla="*/ 0 w 481"/>
              <a:gd name="T11" fmla="*/ 0 h 433"/>
            </a:gdLst>
            <a:ahLst/>
            <a:cxnLst>
              <a:cxn ang="0">
                <a:pos x="T0" y="T1"/>
              </a:cxn>
              <a:cxn ang="0">
                <a:pos x="T2" y="T3"/>
              </a:cxn>
              <a:cxn ang="0">
                <a:pos x="T4" y="T5"/>
              </a:cxn>
              <a:cxn ang="0">
                <a:pos x="T6" y="T7"/>
              </a:cxn>
              <a:cxn ang="0">
                <a:pos x="T8" y="T9"/>
              </a:cxn>
              <a:cxn ang="0">
                <a:pos x="T10" y="T11"/>
              </a:cxn>
            </a:cxnLst>
            <a:rect l="0" t="0" r="r" b="b"/>
            <a:pathLst>
              <a:path w="481" h="433">
                <a:moveTo>
                  <a:pt x="0" y="0"/>
                </a:moveTo>
                <a:lnTo>
                  <a:pt x="0" y="432"/>
                </a:lnTo>
                <a:lnTo>
                  <a:pt x="384" y="432"/>
                </a:lnTo>
                <a:lnTo>
                  <a:pt x="480" y="192"/>
                </a:lnTo>
                <a:lnTo>
                  <a:pt x="384"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88485" name="Freeform 5"/>
          <p:cNvSpPr>
            <a:spLocks/>
          </p:cNvSpPr>
          <p:nvPr/>
        </p:nvSpPr>
        <p:spPr bwMode="blackWhite">
          <a:xfrm>
            <a:off x="1295400" y="25146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88486" name="Rectangle 6"/>
          <p:cNvSpPr>
            <a:spLocks noChangeArrowheads="1"/>
          </p:cNvSpPr>
          <p:nvPr/>
        </p:nvSpPr>
        <p:spPr bwMode="auto">
          <a:xfrm>
            <a:off x="546100" y="2598738"/>
            <a:ext cx="615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sp>
        <p:nvSpPr>
          <p:cNvPr id="788487" name="Rectangle 7"/>
          <p:cNvSpPr>
            <a:spLocks noChangeArrowheads="1"/>
          </p:cNvSpPr>
          <p:nvPr/>
        </p:nvSpPr>
        <p:spPr bwMode="auto">
          <a:xfrm>
            <a:off x="1376363" y="260985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0</a:t>
            </a:r>
          </a:p>
        </p:txBody>
      </p:sp>
      <p:sp>
        <p:nvSpPr>
          <p:cNvPr id="788488" name="Freeform 8"/>
          <p:cNvSpPr>
            <a:spLocks/>
          </p:cNvSpPr>
          <p:nvPr/>
        </p:nvSpPr>
        <p:spPr bwMode="blackWhite">
          <a:xfrm>
            <a:off x="2286000" y="25146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88489" name="Rectangle 9"/>
          <p:cNvSpPr>
            <a:spLocks noChangeArrowheads="1"/>
          </p:cNvSpPr>
          <p:nvPr/>
        </p:nvSpPr>
        <p:spPr bwMode="auto">
          <a:xfrm>
            <a:off x="2366963" y="260985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1</a:t>
            </a:r>
          </a:p>
        </p:txBody>
      </p:sp>
      <p:sp>
        <p:nvSpPr>
          <p:cNvPr id="788490" name="Freeform 10"/>
          <p:cNvSpPr>
            <a:spLocks/>
          </p:cNvSpPr>
          <p:nvPr/>
        </p:nvSpPr>
        <p:spPr bwMode="blackWhite">
          <a:xfrm>
            <a:off x="3810000" y="25146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88491" name="Rectangle 11"/>
          <p:cNvSpPr>
            <a:spLocks noChangeArrowheads="1"/>
          </p:cNvSpPr>
          <p:nvPr/>
        </p:nvSpPr>
        <p:spPr bwMode="auto">
          <a:xfrm>
            <a:off x="3890963" y="2609850"/>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000" i="1" baseline="-25000">
                <a:effectLst>
                  <a:outerShdw blurRad="38100" dist="38100" dir="2700000" algn="tl">
                    <a:srgbClr val="000000"/>
                  </a:outerShdw>
                </a:effectLst>
                <a:ea typeface="宋体" panose="02010600030101010101" pitchFamily="2" charset="-122"/>
              </a:rPr>
              <a:t>i-1</a:t>
            </a:r>
          </a:p>
        </p:txBody>
      </p:sp>
      <p:sp>
        <p:nvSpPr>
          <p:cNvPr id="788492" name="Freeform 12"/>
          <p:cNvSpPr>
            <a:spLocks/>
          </p:cNvSpPr>
          <p:nvPr/>
        </p:nvSpPr>
        <p:spPr bwMode="blackWhite">
          <a:xfrm>
            <a:off x="5334000" y="25146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88493" name="Rectangle 13"/>
          <p:cNvSpPr>
            <a:spLocks noChangeArrowheads="1"/>
          </p:cNvSpPr>
          <p:nvPr/>
        </p:nvSpPr>
        <p:spPr bwMode="auto">
          <a:xfrm>
            <a:off x="5414963" y="2609850"/>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i="1" baseline="-25000">
                <a:effectLst>
                  <a:outerShdw blurRad="38100" dist="38100" dir="2700000" algn="tl">
                    <a:srgbClr val="000000"/>
                  </a:outerShdw>
                </a:effectLst>
                <a:ea typeface="宋体" panose="02010600030101010101" pitchFamily="2" charset="-122"/>
              </a:rPr>
              <a:t>n-1</a:t>
            </a:r>
          </a:p>
        </p:txBody>
      </p:sp>
      <p:grpSp>
        <p:nvGrpSpPr>
          <p:cNvPr id="788494" name="Group 14"/>
          <p:cNvGrpSpPr>
            <a:grpSpLocks/>
          </p:cNvGrpSpPr>
          <p:nvPr/>
        </p:nvGrpSpPr>
        <p:grpSpPr bwMode="auto">
          <a:xfrm>
            <a:off x="3352800" y="2819400"/>
            <a:ext cx="533400" cy="0"/>
            <a:chOff x="2112" y="1776"/>
            <a:chExt cx="336" cy="0"/>
          </a:xfrm>
        </p:grpSpPr>
        <p:sp>
          <p:nvSpPr>
            <p:cNvPr id="788495" name="Line 15"/>
            <p:cNvSpPr>
              <a:spLocks noChangeShapeType="1"/>
            </p:cNvSpPr>
            <p:nvPr/>
          </p:nvSpPr>
          <p:spPr bwMode="auto">
            <a:xfrm>
              <a:off x="2208"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496" name="Line 16"/>
            <p:cNvSpPr>
              <a:spLocks noChangeShapeType="1"/>
            </p:cNvSpPr>
            <p:nvPr/>
          </p:nvSpPr>
          <p:spPr bwMode="auto">
            <a:xfrm>
              <a:off x="2304"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497" name="Line 17"/>
            <p:cNvSpPr>
              <a:spLocks noChangeShapeType="1"/>
            </p:cNvSpPr>
            <p:nvPr/>
          </p:nvSpPr>
          <p:spPr bwMode="auto">
            <a:xfrm>
              <a:off x="2112"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88498" name="Group 18"/>
          <p:cNvGrpSpPr>
            <a:grpSpLocks/>
          </p:cNvGrpSpPr>
          <p:nvPr/>
        </p:nvGrpSpPr>
        <p:grpSpPr bwMode="auto">
          <a:xfrm>
            <a:off x="4876800" y="2819400"/>
            <a:ext cx="533400" cy="0"/>
            <a:chOff x="3072" y="1776"/>
            <a:chExt cx="336" cy="0"/>
          </a:xfrm>
        </p:grpSpPr>
        <p:sp>
          <p:nvSpPr>
            <p:cNvPr id="788499" name="Line 19"/>
            <p:cNvSpPr>
              <a:spLocks noChangeShapeType="1"/>
            </p:cNvSpPr>
            <p:nvPr/>
          </p:nvSpPr>
          <p:spPr bwMode="auto">
            <a:xfrm>
              <a:off x="3168"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0" name="Line 20"/>
            <p:cNvSpPr>
              <a:spLocks noChangeShapeType="1"/>
            </p:cNvSpPr>
            <p:nvPr/>
          </p:nvSpPr>
          <p:spPr bwMode="auto">
            <a:xfrm>
              <a:off x="3264"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1" name="Line 21"/>
            <p:cNvSpPr>
              <a:spLocks noChangeShapeType="1"/>
            </p:cNvSpPr>
            <p:nvPr/>
          </p:nvSpPr>
          <p:spPr bwMode="auto">
            <a:xfrm>
              <a:off x="3072" y="1776"/>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8502" name="Line 22"/>
          <p:cNvSpPr>
            <a:spLocks noChangeShapeType="1"/>
          </p:cNvSpPr>
          <p:nvPr/>
        </p:nvSpPr>
        <p:spPr bwMode="auto">
          <a:xfrm>
            <a:off x="685800" y="3505200"/>
            <a:ext cx="1828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3" name="Arc 23"/>
          <p:cNvSpPr>
            <a:spLocks/>
          </p:cNvSpPr>
          <p:nvPr/>
        </p:nvSpPr>
        <p:spPr bwMode="auto">
          <a:xfrm>
            <a:off x="534988" y="3362325"/>
            <a:ext cx="152400" cy="1524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4" name="Arc 24"/>
          <p:cNvSpPr>
            <a:spLocks/>
          </p:cNvSpPr>
          <p:nvPr/>
        </p:nvSpPr>
        <p:spPr bwMode="auto">
          <a:xfrm>
            <a:off x="4557713" y="3362325"/>
            <a:ext cx="152400" cy="1524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5" name="Line 25"/>
          <p:cNvSpPr>
            <a:spLocks noChangeShapeType="1"/>
          </p:cNvSpPr>
          <p:nvPr/>
        </p:nvSpPr>
        <p:spPr bwMode="auto">
          <a:xfrm>
            <a:off x="2805113" y="3505200"/>
            <a:ext cx="17526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6" name="Arc 26"/>
          <p:cNvSpPr>
            <a:spLocks/>
          </p:cNvSpPr>
          <p:nvPr/>
        </p:nvSpPr>
        <p:spPr bwMode="auto">
          <a:xfrm>
            <a:off x="2514600" y="3490913"/>
            <a:ext cx="153988" cy="152400"/>
          </a:xfrm>
          <a:custGeom>
            <a:avLst/>
            <a:gdLst>
              <a:gd name="G0" fmla="+- 225 0 0"/>
              <a:gd name="G1" fmla="+- 21600 0 0"/>
              <a:gd name="G2" fmla="+- 21600 0 0"/>
              <a:gd name="T0" fmla="*/ 0 w 21825"/>
              <a:gd name="T1" fmla="*/ 1 h 21600"/>
              <a:gd name="T2" fmla="*/ 21825 w 21825"/>
              <a:gd name="T3" fmla="*/ 21600 h 21600"/>
              <a:gd name="T4" fmla="*/ 225 w 21825"/>
              <a:gd name="T5" fmla="*/ 21600 h 21600"/>
            </a:gdLst>
            <a:ahLst/>
            <a:cxnLst>
              <a:cxn ang="0">
                <a:pos x="T0" y="T1"/>
              </a:cxn>
              <a:cxn ang="0">
                <a:pos x="T2" y="T3"/>
              </a:cxn>
              <a:cxn ang="0">
                <a:pos x="T4" y="T5"/>
              </a:cxn>
            </a:cxnLst>
            <a:rect l="0" t="0" r="r" b="b"/>
            <a:pathLst>
              <a:path w="21825" h="21600" fill="none" extrusionOk="0">
                <a:moveTo>
                  <a:pt x="0" y="1"/>
                </a:moveTo>
                <a:cubicBezTo>
                  <a:pt x="74" y="0"/>
                  <a:pt x="149" y="0"/>
                  <a:pt x="225" y="0"/>
                </a:cubicBezTo>
                <a:cubicBezTo>
                  <a:pt x="12154" y="0"/>
                  <a:pt x="21825" y="9670"/>
                  <a:pt x="21825" y="21600"/>
                </a:cubicBezTo>
              </a:path>
              <a:path w="21825" h="21600" stroke="0" extrusionOk="0">
                <a:moveTo>
                  <a:pt x="0" y="1"/>
                </a:moveTo>
                <a:cubicBezTo>
                  <a:pt x="74" y="0"/>
                  <a:pt x="149" y="0"/>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7" name="Arc 27"/>
          <p:cNvSpPr>
            <a:spLocks/>
          </p:cNvSpPr>
          <p:nvPr/>
        </p:nvSpPr>
        <p:spPr bwMode="auto">
          <a:xfrm>
            <a:off x="2654300" y="3490913"/>
            <a:ext cx="152400" cy="152400"/>
          </a:xfrm>
          <a:custGeom>
            <a:avLst/>
            <a:gdLst>
              <a:gd name="G0" fmla="+- 21600 0 0"/>
              <a:gd name="G1" fmla="+- 21599 0 0"/>
              <a:gd name="G2" fmla="+- 21600 0 0"/>
              <a:gd name="T0" fmla="*/ 0 w 21600"/>
              <a:gd name="T1" fmla="*/ 21599 h 21599"/>
              <a:gd name="T2" fmla="*/ 2137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57"/>
                  <a:pt x="9534" y="123"/>
                  <a:pt x="21375" y="0"/>
                </a:cubicBezTo>
              </a:path>
              <a:path w="21600" h="21599" stroke="0" extrusionOk="0">
                <a:moveTo>
                  <a:pt x="0" y="21599"/>
                </a:moveTo>
                <a:cubicBezTo>
                  <a:pt x="0" y="9757"/>
                  <a:pt x="9534" y="123"/>
                  <a:pt x="21375" y="0"/>
                </a:cubicBezTo>
                <a:lnTo>
                  <a:pt x="21600" y="21599"/>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08" name="Rectangle 28"/>
          <p:cNvSpPr>
            <a:spLocks noChangeArrowheads="1"/>
          </p:cNvSpPr>
          <p:nvPr/>
        </p:nvSpPr>
        <p:spPr bwMode="auto">
          <a:xfrm>
            <a:off x="2419350" y="3687763"/>
            <a:ext cx="534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i</a:t>
            </a:r>
          </a:p>
        </p:txBody>
      </p:sp>
      <p:sp>
        <p:nvSpPr>
          <p:cNvPr id="788509" name="Rectangle 29"/>
          <p:cNvSpPr>
            <a:spLocks noChangeArrowheads="1"/>
          </p:cNvSpPr>
          <p:nvPr/>
        </p:nvSpPr>
        <p:spPr bwMode="auto">
          <a:xfrm>
            <a:off x="6688138" y="2157413"/>
            <a:ext cx="2224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solidFill>
                  <a:schemeClr val="tx2"/>
                </a:solidFill>
                <a:effectLst>
                  <a:outerShdw blurRad="38100" dist="38100" dir="2700000" algn="tl">
                    <a:srgbClr val="000000"/>
                  </a:outerShdw>
                </a:effectLst>
                <a:ea typeface="宋体" panose="02010600030101010101" pitchFamily="2" charset="-122"/>
              </a:rPr>
              <a:t>3,478 faces?</a:t>
            </a:r>
          </a:p>
        </p:txBody>
      </p:sp>
      <p:grpSp>
        <p:nvGrpSpPr>
          <p:cNvPr id="788510" name="Group 30"/>
          <p:cNvGrpSpPr>
            <a:grpSpLocks/>
          </p:cNvGrpSpPr>
          <p:nvPr/>
        </p:nvGrpSpPr>
        <p:grpSpPr bwMode="auto">
          <a:xfrm>
            <a:off x="6811963" y="2606675"/>
            <a:ext cx="1892300" cy="1925638"/>
            <a:chOff x="4291" y="1642"/>
            <a:chExt cx="1192" cy="1213"/>
          </a:xfrm>
        </p:grpSpPr>
        <p:pic>
          <p:nvPicPr>
            <p:cNvPr id="78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4291" y="1663"/>
              <a:ext cx="1192" cy="119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88512" name="Rectangle 32"/>
            <p:cNvSpPr>
              <a:spLocks noChangeArrowheads="1"/>
            </p:cNvSpPr>
            <p:nvPr/>
          </p:nvSpPr>
          <p:spPr bwMode="auto">
            <a:xfrm>
              <a:off x="4310" y="1642"/>
              <a:ext cx="5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200">
                  <a:solidFill>
                    <a:srgbClr val="FFFF80"/>
                  </a:solidFill>
                  <a:effectLst>
                    <a:outerShdw blurRad="38100" dist="38100" dir="2700000" algn="tl">
                      <a:srgbClr val="000000"/>
                    </a:outerShdw>
                  </a:effectLst>
                  <a:ea typeface="宋体" panose="02010600030101010101" pitchFamily="2" charset="-122"/>
                </a:rPr>
                <a:t>3,478</a:t>
              </a:r>
            </a:p>
          </p:txBody>
        </p:sp>
      </p:grpSp>
      <p:grpSp>
        <p:nvGrpSpPr>
          <p:cNvPr id="788513" name="Group 33"/>
          <p:cNvGrpSpPr>
            <a:grpSpLocks/>
          </p:cNvGrpSpPr>
          <p:nvPr/>
        </p:nvGrpSpPr>
        <p:grpSpPr bwMode="auto">
          <a:xfrm>
            <a:off x="325438" y="4810125"/>
            <a:ext cx="6834187" cy="1019175"/>
            <a:chOff x="205" y="3030"/>
            <a:chExt cx="4305" cy="642"/>
          </a:xfrm>
        </p:grpSpPr>
        <p:sp>
          <p:nvSpPr>
            <p:cNvPr id="788514" name="Line 34"/>
            <p:cNvSpPr>
              <a:spLocks noChangeShapeType="1"/>
            </p:cNvSpPr>
            <p:nvPr/>
          </p:nvSpPr>
          <p:spPr bwMode="auto">
            <a:xfrm>
              <a:off x="384" y="3186"/>
              <a:ext cx="3600" cy="0"/>
            </a:xfrm>
            <a:prstGeom prst="line">
              <a:avLst/>
            </a:prstGeom>
            <a:noFill/>
            <a:ln w="508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15" name="Rectangle 35"/>
            <p:cNvSpPr>
              <a:spLocks noChangeArrowheads="1"/>
            </p:cNvSpPr>
            <p:nvPr/>
          </p:nvSpPr>
          <p:spPr bwMode="auto">
            <a:xfrm>
              <a:off x="205" y="3254"/>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grpSp>
          <p:nvGrpSpPr>
            <p:cNvPr id="788516" name="Group 36"/>
            <p:cNvGrpSpPr>
              <a:grpSpLocks/>
            </p:cNvGrpSpPr>
            <p:nvPr/>
          </p:nvGrpSpPr>
          <p:grpSpPr bwMode="auto">
            <a:xfrm>
              <a:off x="3805" y="3153"/>
              <a:ext cx="705" cy="428"/>
              <a:chOff x="3805" y="3153"/>
              <a:chExt cx="705" cy="428"/>
            </a:xfrm>
          </p:grpSpPr>
          <p:sp>
            <p:nvSpPr>
              <p:cNvPr id="788517" name="Rectangle 37"/>
              <p:cNvSpPr>
                <a:spLocks noChangeArrowheads="1"/>
              </p:cNvSpPr>
              <p:nvPr/>
            </p:nvSpPr>
            <p:spPr bwMode="auto">
              <a:xfrm>
                <a:off x="3805" y="3254"/>
                <a:ext cx="7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n</a:t>
                </a:r>
                <a:r>
                  <a:rPr lang="en-US" altLang="zh-CN" sz="2800" i="1">
                    <a:effectLst>
                      <a:outerShdw blurRad="38100" dist="38100" dir="2700000" algn="tl">
                        <a:srgbClr val="000000"/>
                      </a:outerShdw>
                    </a:effectLst>
                    <a:ea typeface="宋体" panose="02010600030101010101" pitchFamily="2" charset="-122"/>
                  </a:rPr>
                  <a:t>=M</a:t>
                </a:r>
              </a:p>
            </p:txBody>
          </p:sp>
          <p:sp>
            <p:nvSpPr>
              <p:cNvPr id="788518" name="Rectangle 38"/>
              <p:cNvSpPr>
                <a:spLocks noChangeArrowheads="1"/>
              </p:cNvSpPr>
              <p:nvPr/>
            </p:nvSpPr>
            <p:spPr bwMode="auto">
              <a:xfrm>
                <a:off x="4264" y="315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a:t>
                </a:r>
              </a:p>
            </p:txBody>
          </p:sp>
        </p:grpSp>
        <p:sp>
          <p:nvSpPr>
            <p:cNvPr id="788519" name="AutoShape 39"/>
            <p:cNvSpPr>
              <a:spLocks noChangeArrowheads="1"/>
            </p:cNvSpPr>
            <p:nvPr/>
          </p:nvSpPr>
          <p:spPr bwMode="invGray">
            <a:xfrm>
              <a:off x="2500" y="3460"/>
              <a:ext cx="808" cy="88"/>
            </a:xfrm>
            <a:prstGeom prst="rightArrow">
              <a:avLst>
                <a:gd name="adj1" fmla="val 50000"/>
                <a:gd name="adj2" fmla="val 459133"/>
              </a:avLst>
            </a:prstGeom>
            <a:solidFill>
              <a:srgbClr val="FFFF80"/>
            </a:solidFill>
            <a:ln w="12700">
              <a:solidFill>
                <a:srgbClr val="EAEC5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20" name="AutoShape 40"/>
            <p:cNvSpPr>
              <a:spLocks noChangeArrowheads="1"/>
            </p:cNvSpPr>
            <p:nvPr/>
          </p:nvSpPr>
          <p:spPr bwMode="invGray">
            <a:xfrm>
              <a:off x="1108" y="3460"/>
              <a:ext cx="808" cy="88"/>
            </a:xfrm>
            <a:prstGeom prst="leftArrow">
              <a:avLst>
                <a:gd name="adj1" fmla="val 50000"/>
                <a:gd name="adj2" fmla="val 459048"/>
              </a:avLst>
            </a:prstGeom>
            <a:solidFill>
              <a:srgbClr val="FFFF80"/>
            </a:solidFill>
            <a:ln w="12700">
              <a:solidFill>
                <a:srgbClr val="EAEC5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21" name="Line 41"/>
            <p:cNvSpPr>
              <a:spLocks noChangeShapeType="1"/>
            </p:cNvSpPr>
            <p:nvPr/>
          </p:nvSpPr>
          <p:spPr bwMode="auto">
            <a:xfrm>
              <a:off x="384" y="3120"/>
              <a:ext cx="0" cy="144"/>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22" name="Line 42"/>
            <p:cNvSpPr>
              <a:spLocks noChangeShapeType="1"/>
            </p:cNvSpPr>
            <p:nvPr/>
          </p:nvSpPr>
          <p:spPr bwMode="auto">
            <a:xfrm>
              <a:off x="3984" y="3120"/>
              <a:ext cx="0" cy="144"/>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523" name="Rectangle 43"/>
            <p:cNvSpPr>
              <a:spLocks noChangeArrowheads="1"/>
            </p:cNvSpPr>
            <p:nvPr/>
          </p:nvSpPr>
          <p:spPr bwMode="auto">
            <a:xfrm>
              <a:off x="2041" y="3345"/>
              <a:ext cx="3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solidFill>
                    <a:srgbClr val="FFFF80"/>
                  </a:solidFill>
                  <a:effectLst>
                    <a:outerShdw blurRad="38100" dist="38100" dir="2700000" algn="tl">
                      <a:srgbClr val="000000"/>
                    </a:outerShdw>
                  </a:effectLst>
                  <a:ea typeface="宋体" panose="02010600030101010101" pitchFamily="2" charset="-122"/>
                </a:rPr>
                <a:t>M</a:t>
              </a:r>
              <a:r>
                <a:rPr lang="en-US" altLang="zh-CN" sz="2800" i="1" baseline="30000">
                  <a:solidFill>
                    <a:srgbClr val="FFFF80"/>
                  </a:solidFill>
                  <a:effectLst>
                    <a:outerShdw blurRad="38100" dist="38100" dir="2700000" algn="tl">
                      <a:srgbClr val="000000"/>
                    </a:outerShdw>
                  </a:effectLst>
                  <a:ea typeface="宋体" panose="02010600030101010101" pitchFamily="2" charset="-122"/>
                </a:rPr>
                <a:t>i</a:t>
              </a:r>
            </a:p>
          </p:txBody>
        </p:sp>
        <p:sp>
          <p:nvSpPr>
            <p:cNvPr id="788524" name="Freeform 44"/>
            <p:cNvSpPr>
              <a:spLocks/>
            </p:cNvSpPr>
            <p:nvPr/>
          </p:nvSpPr>
          <p:spPr bwMode="auto">
            <a:xfrm>
              <a:off x="2160" y="3030"/>
              <a:ext cx="97" cy="325"/>
            </a:xfrm>
            <a:custGeom>
              <a:avLst/>
              <a:gdLst>
                <a:gd name="T0" fmla="*/ 0 w 97"/>
                <a:gd name="T1" fmla="*/ 0 h 325"/>
                <a:gd name="T2" fmla="*/ 96 w 97"/>
                <a:gd name="T3" fmla="*/ 324 h 325"/>
                <a:gd name="T4" fmla="*/ 0 w 97"/>
                <a:gd name="T5" fmla="*/ 324 h 325"/>
                <a:gd name="T6" fmla="*/ 96 w 97"/>
                <a:gd name="T7" fmla="*/ 0 h 325"/>
                <a:gd name="T8" fmla="*/ 0 w 97"/>
                <a:gd name="T9" fmla="*/ 0 h 325"/>
              </a:gdLst>
              <a:ahLst/>
              <a:cxnLst>
                <a:cxn ang="0">
                  <a:pos x="T0" y="T1"/>
                </a:cxn>
                <a:cxn ang="0">
                  <a:pos x="T2" y="T3"/>
                </a:cxn>
                <a:cxn ang="0">
                  <a:pos x="T4" y="T5"/>
                </a:cxn>
                <a:cxn ang="0">
                  <a:pos x="T6" y="T7"/>
                </a:cxn>
                <a:cxn ang="0">
                  <a:pos x="T8" y="T9"/>
                </a:cxn>
              </a:cxnLst>
              <a:rect l="0" t="0" r="r" b="b"/>
              <a:pathLst>
                <a:path w="97" h="325">
                  <a:moveTo>
                    <a:pt x="0" y="0"/>
                  </a:moveTo>
                  <a:lnTo>
                    <a:pt x="96" y="324"/>
                  </a:lnTo>
                  <a:lnTo>
                    <a:pt x="0" y="324"/>
                  </a:lnTo>
                  <a:lnTo>
                    <a:pt x="96" y="0"/>
                  </a:lnTo>
                  <a:lnTo>
                    <a:pt x="0" y="0"/>
                  </a:lnTo>
                </a:path>
              </a:pathLst>
            </a:custGeom>
            <a:solidFill>
              <a:srgbClr val="FFFF80"/>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4760520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8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Property:  Vertex correspondence</a:t>
            </a:r>
          </a:p>
        </p:txBody>
      </p:sp>
      <p:sp>
        <p:nvSpPr>
          <p:cNvPr id="790531" name="Rectangle 3"/>
          <p:cNvSpPr>
            <a:spLocks noChangeArrowheads="1"/>
          </p:cNvSpPr>
          <p:nvPr/>
        </p:nvSpPr>
        <p:spPr bwMode="auto">
          <a:xfrm>
            <a:off x="303213" y="1714500"/>
            <a:ext cx="6429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n</a:t>
            </a:r>
          </a:p>
        </p:txBody>
      </p:sp>
      <p:sp>
        <p:nvSpPr>
          <p:cNvPr id="790532" name="Rectangle 4"/>
          <p:cNvSpPr>
            <a:spLocks noChangeArrowheads="1"/>
          </p:cNvSpPr>
          <p:nvPr/>
        </p:nvSpPr>
        <p:spPr bwMode="auto">
          <a:xfrm>
            <a:off x="8382000" y="1697038"/>
            <a:ext cx="6429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0</a:t>
            </a:r>
          </a:p>
        </p:txBody>
      </p:sp>
      <p:sp>
        <p:nvSpPr>
          <p:cNvPr id="790533" name="Line 5"/>
          <p:cNvSpPr>
            <a:spLocks noChangeShapeType="1"/>
          </p:cNvSpPr>
          <p:nvPr/>
        </p:nvSpPr>
        <p:spPr bwMode="auto">
          <a:xfrm>
            <a:off x="533400" y="1476375"/>
            <a:ext cx="0" cy="22860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34" name="Line 6"/>
          <p:cNvSpPr>
            <a:spLocks noChangeShapeType="1"/>
          </p:cNvSpPr>
          <p:nvPr/>
        </p:nvSpPr>
        <p:spPr bwMode="auto">
          <a:xfrm>
            <a:off x="8686800" y="1476375"/>
            <a:ext cx="0" cy="228600"/>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35" name="Line 7"/>
          <p:cNvSpPr>
            <a:spLocks noChangeShapeType="1"/>
          </p:cNvSpPr>
          <p:nvPr/>
        </p:nvSpPr>
        <p:spPr bwMode="auto">
          <a:xfrm>
            <a:off x="533400" y="1581150"/>
            <a:ext cx="8153400" cy="0"/>
          </a:xfrm>
          <a:prstGeom prst="line">
            <a:avLst/>
          </a:prstGeom>
          <a:noFill/>
          <a:ln w="254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790536" name="Rectangle 8"/>
          <p:cNvSpPr>
            <a:spLocks noChangeArrowheads="1"/>
          </p:cNvSpPr>
          <p:nvPr/>
        </p:nvSpPr>
        <p:spPr bwMode="auto">
          <a:xfrm>
            <a:off x="7297738" y="1323975"/>
            <a:ext cx="628650" cy="54927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c</a:t>
            </a:r>
          </a:p>
        </p:txBody>
      </p:sp>
      <p:sp useBgFill="1">
        <p:nvSpPr>
          <p:cNvPr id="790537" name="Rectangle 9"/>
          <p:cNvSpPr>
            <a:spLocks noChangeArrowheads="1"/>
          </p:cNvSpPr>
          <p:nvPr/>
        </p:nvSpPr>
        <p:spPr bwMode="auto">
          <a:xfrm>
            <a:off x="1430338" y="1323975"/>
            <a:ext cx="571500" cy="54927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f</a:t>
            </a:r>
          </a:p>
        </p:txBody>
      </p:sp>
      <p:sp>
        <p:nvSpPr>
          <p:cNvPr id="790538" name="Rectangle 10"/>
          <p:cNvSpPr>
            <a:spLocks noChangeArrowheads="1"/>
          </p:cNvSpPr>
          <p:nvPr/>
        </p:nvSpPr>
        <p:spPr bwMode="blackWhite">
          <a:xfrm>
            <a:off x="1225550" y="1825625"/>
            <a:ext cx="977900" cy="30353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90539" name="Rectangle 11"/>
          <p:cNvSpPr>
            <a:spLocks noChangeArrowheads="1"/>
          </p:cNvSpPr>
          <p:nvPr/>
        </p:nvSpPr>
        <p:spPr bwMode="auto">
          <a:xfrm>
            <a:off x="1477963" y="1698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0540" name="Line 12"/>
          <p:cNvSpPr>
            <a:spLocks noChangeShapeType="1"/>
          </p:cNvSpPr>
          <p:nvPr/>
        </p:nvSpPr>
        <p:spPr bwMode="auto">
          <a:xfrm>
            <a:off x="1219200" y="2200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41" name="Rectangle 13"/>
          <p:cNvSpPr>
            <a:spLocks noChangeArrowheads="1"/>
          </p:cNvSpPr>
          <p:nvPr/>
        </p:nvSpPr>
        <p:spPr bwMode="auto">
          <a:xfrm>
            <a:off x="1477963" y="2079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0542" name="Line 14"/>
          <p:cNvSpPr>
            <a:spLocks noChangeShapeType="1"/>
          </p:cNvSpPr>
          <p:nvPr/>
        </p:nvSpPr>
        <p:spPr bwMode="auto">
          <a:xfrm>
            <a:off x="1219200" y="2581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43" name="Rectangle 15"/>
          <p:cNvSpPr>
            <a:spLocks noChangeArrowheads="1"/>
          </p:cNvSpPr>
          <p:nvPr/>
        </p:nvSpPr>
        <p:spPr bwMode="auto">
          <a:xfrm>
            <a:off x="1477963" y="2460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sp>
        <p:nvSpPr>
          <p:cNvPr id="790544" name="Line 16"/>
          <p:cNvSpPr>
            <a:spLocks noChangeShapeType="1"/>
          </p:cNvSpPr>
          <p:nvPr/>
        </p:nvSpPr>
        <p:spPr bwMode="auto">
          <a:xfrm>
            <a:off x="1219200" y="2962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45" name="Rectangle 17"/>
          <p:cNvSpPr>
            <a:spLocks noChangeArrowheads="1"/>
          </p:cNvSpPr>
          <p:nvPr/>
        </p:nvSpPr>
        <p:spPr bwMode="auto">
          <a:xfrm>
            <a:off x="1477963" y="2841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4</a:t>
            </a:r>
          </a:p>
        </p:txBody>
      </p:sp>
      <p:sp>
        <p:nvSpPr>
          <p:cNvPr id="790546" name="Line 18"/>
          <p:cNvSpPr>
            <a:spLocks noChangeShapeType="1"/>
          </p:cNvSpPr>
          <p:nvPr/>
        </p:nvSpPr>
        <p:spPr bwMode="auto">
          <a:xfrm>
            <a:off x="1219200" y="3343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47" name="Rectangle 19"/>
          <p:cNvSpPr>
            <a:spLocks noChangeArrowheads="1"/>
          </p:cNvSpPr>
          <p:nvPr/>
        </p:nvSpPr>
        <p:spPr bwMode="auto">
          <a:xfrm>
            <a:off x="1477963" y="3222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5</a:t>
            </a:r>
          </a:p>
        </p:txBody>
      </p:sp>
      <p:sp>
        <p:nvSpPr>
          <p:cNvPr id="790548" name="Line 20"/>
          <p:cNvSpPr>
            <a:spLocks noChangeShapeType="1"/>
          </p:cNvSpPr>
          <p:nvPr/>
        </p:nvSpPr>
        <p:spPr bwMode="auto">
          <a:xfrm>
            <a:off x="1219200" y="3724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49" name="Rectangle 21"/>
          <p:cNvSpPr>
            <a:spLocks noChangeArrowheads="1"/>
          </p:cNvSpPr>
          <p:nvPr/>
        </p:nvSpPr>
        <p:spPr bwMode="auto">
          <a:xfrm>
            <a:off x="1477963" y="3603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6</a:t>
            </a:r>
          </a:p>
        </p:txBody>
      </p:sp>
      <p:sp>
        <p:nvSpPr>
          <p:cNvPr id="790550" name="Line 22"/>
          <p:cNvSpPr>
            <a:spLocks noChangeShapeType="1"/>
          </p:cNvSpPr>
          <p:nvPr/>
        </p:nvSpPr>
        <p:spPr bwMode="auto">
          <a:xfrm>
            <a:off x="1219200" y="4105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51" name="Rectangle 23"/>
          <p:cNvSpPr>
            <a:spLocks noChangeArrowheads="1"/>
          </p:cNvSpPr>
          <p:nvPr/>
        </p:nvSpPr>
        <p:spPr bwMode="auto">
          <a:xfrm>
            <a:off x="1477963" y="3984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7</a:t>
            </a:r>
          </a:p>
        </p:txBody>
      </p:sp>
      <p:sp>
        <p:nvSpPr>
          <p:cNvPr id="790552" name="Line 24"/>
          <p:cNvSpPr>
            <a:spLocks noChangeShapeType="1"/>
          </p:cNvSpPr>
          <p:nvPr/>
        </p:nvSpPr>
        <p:spPr bwMode="auto">
          <a:xfrm>
            <a:off x="1219200" y="4486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53" name="Rectangle 25"/>
          <p:cNvSpPr>
            <a:spLocks noChangeArrowheads="1"/>
          </p:cNvSpPr>
          <p:nvPr/>
        </p:nvSpPr>
        <p:spPr bwMode="auto">
          <a:xfrm>
            <a:off x="1477963" y="4365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8</a:t>
            </a:r>
          </a:p>
        </p:txBody>
      </p:sp>
      <p:pic>
        <p:nvPicPr>
          <p:cNvPr id="790554" name="Picture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969963" y="5018088"/>
            <a:ext cx="1535112" cy="153511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90555" name="Rectangle 27"/>
          <p:cNvSpPr>
            <a:spLocks noChangeArrowheads="1"/>
          </p:cNvSpPr>
          <p:nvPr/>
        </p:nvSpPr>
        <p:spPr bwMode="blackWhite">
          <a:xfrm>
            <a:off x="7092950" y="1825625"/>
            <a:ext cx="977900" cy="11303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90556" name="Rectangle 28"/>
          <p:cNvSpPr>
            <a:spLocks noChangeArrowheads="1"/>
          </p:cNvSpPr>
          <p:nvPr/>
        </p:nvSpPr>
        <p:spPr bwMode="auto">
          <a:xfrm>
            <a:off x="7345363" y="1698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0557" name="Line 29"/>
          <p:cNvSpPr>
            <a:spLocks noChangeShapeType="1"/>
          </p:cNvSpPr>
          <p:nvPr/>
        </p:nvSpPr>
        <p:spPr bwMode="auto">
          <a:xfrm>
            <a:off x="7086600" y="2200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58" name="Rectangle 30"/>
          <p:cNvSpPr>
            <a:spLocks noChangeArrowheads="1"/>
          </p:cNvSpPr>
          <p:nvPr/>
        </p:nvSpPr>
        <p:spPr bwMode="auto">
          <a:xfrm>
            <a:off x="7345363" y="2079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0559" name="Line 31"/>
          <p:cNvSpPr>
            <a:spLocks noChangeShapeType="1"/>
          </p:cNvSpPr>
          <p:nvPr/>
        </p:nvSpPr>
        <p:spPr bwMode="auto">
          <a:xfrm>
            <a:off x="7086600" y="2581275"/>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60" name="Rectangle 32"/>
          <p:cNvSpPr>
            <a:spLocks noChangeArrowheads="1"/>
          </p:cNvSpPr>
          <p:nvPr/>
        </p:nvSpPr>
        <p:spPr bwMode="auto">
          <a:xfrm>
            <a:off x="7345363" y="24606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pic>
        <p:nvPicPr>
          <p:cNvPr id="790561"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6827838" y="3113088"/>
            <a:ext cx="1535112" cy="153511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grpSp>
        <p:nvGrpSpPr>
          <p:cNvPr id="790562" name="Group 34"/>
          <p:cNvGrpSpPr>
            <a:grpSpLocks/>
          </p:cNvGrpSpPr>
          <p:nvPr/>
        </p:nvGrpSpPr>
        <p:grpSpPr bwMode="auto">
          <a:xfrm>
            <a:off x="2209800" y="1323975"/>
            <a:ext cx="1600200" cy="3390900"/>
            <a:chOff x="1392" y="834"/>
            <a:chExt cx="1008" cy="2136"/>
          </a:xfrm>
        </p:grpSpPr>
        <p:sp useBgFill="1">
          <p:nvSpPr>
            <p:cNvPr id="790563" name="Rectangle 35"/>
            <p:cNvSpPr>
              <a:spLocks noChangeArrowheads="1"/>
            </p:cNvSpPr>
            <p:nvPr/>
          </p:nvSpPr>
          <p:spPr bwMode="auto">
            <a:xfrm>
              <a:off x="1861" y="834"/>
              <a:ext cx="502" cy="346"/>
            </a:xfrm>
            <a:prstGeom prst="rect">
              <a:avLst/>
            </a:prstGeom>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f-1</a:t>
              </a:r>
            </a:p>
          </p:txBody>
        </p:sp>
        <p:sp>
          <p:nvSpPr>
            <p:cNvPr id="790564" name="Rectangle 36"/>
            <p:cNvSpPr>
              <a:spLocks noChangeArrowheads="1"/>
            </p:cNvSpPr>
            <p:nvPr/>
          </p:nvSpPr>
          <p:spPr bwMode="blackWhite">
            <a:xfrm>
              <a:off x="1780" y="1150"/>
              <a:ext cx="616" cy="1672"/>
            </a:xfrm>
            <a:prstGeom prst="rect">
              <a:avLst/>
            </a:prstGeom>
            <a:solidFill>
              <a:schemeClr val="accent1"/>
            </a:solidFill>
            <a:ln w="12700">
              <a:solidFill>
                <a:schemeClr val="tx2"/>
              </a:solidFill>
              <a:miter lim="800000"/>
              <a:headEnd/>
              <a:tailEnd/>
            </a:ln>
            <a:effectLst>
              <a:outerShdw dist="107763" dir="2700000" algn="ctr" rotWithShape="0">
                <a:schemeClr val="bg2"/>
              </a:outerShdw>
            </a:effectLst>
          </p:spPr>
          <p:txBody>
            <a:bodyPr wrap="none" anchor="ctr"/>
            <a:lstStyle/>
            <a:p>
              <a:endParaRPr lang="en-US"/>
            </a:p>
          </p:txBody>
        </p:sp>
        <p:sp>
          <p:nvSpPr>
            <p:cNvPr id="790565" name="Rectangle 37"/>
            <p:cNvSpPr>
              <a:spLocks noChangeArrowheads="1"/>
            </p:cNvSpPr>
            <p:nvPr/>
          </p:nvSpPr>
          <p:spPr bwMode="auto">
            <a:xfrm>
              <a:off x="1939" y="107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0566" name="Line 38"/>
            <p:cNvSpPr>
              <a:spLocks noChangeShapeType="1"/>
            </p:cNvSpPr>
            <p:nvPr/>
          </p:nvSpPr>
          <p:spPr bwMode="auto">
            <a:xfrm>
              <a:off x="1776" y="138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67" name="Rectangle 39"/>
            <p:cNvSpPr>
              <a:spLocks noChangeArrowheads="1"/>
            </p:cNvSpPr>
            <p:nvPr/>
          </p:nvSpPr>
          <p:spPr bwMode="auto">
            <a:xfrm>
              <a:off x="1939" y="131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0568" name="Line 40"/>
            <p:cNvSpPr>
              <a:spLocks noChangeShapeType="1"/>
            </p:cNvSpPr>
            <p:nvPr/>
          </p:nvSpPr>
          <p:spPr bwMode="auto">
            <a:xfrm>
              <a:off x="1776" y="162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69" name="Rectangle 41"/>
            <p:cNvSpPr>
              <a:spLocks noChangeArrowheads="1"/>
            </p:cNvSpPr>
            <p:nvPr/>
          </p:nvSpPr>
          <p:spPr bwMode="auto">
            <a:xfrm>
              <a:off x="1939" y="155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sp>
          <p:nvSpPr>
            <p:cNvPr id="790570" name="Line 42"/>
            <p:cNvSpPr>
              <a:spLocks noChangeShapeType="1"/>
            </p:cNvSpPr>
            <p:nvPr/>
          </p:nvSpPr>
          <p:spPr bwMode="auto">
            <a:xfrm>
              <a:off x="1776" y="186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71" name="Rectangle 43"/>
            <p:cNvSpPr>
              <a:spLocks noChangeArrowheads="1"/>
            </p:cNvSpPr>
            <p:nvPr/>
          </p:nvSpPr>
          <p:spPr bwMode="auto">
            <a:xfrm>
              <a:off x="1939" y="179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4</a:t>
              </a:r>
            </a:p>
          </p:txBody>
        </p:sp>
        <p:sp>
          <p:nvSpPr>
            <p:cNvPr id="790572" name="Line 44"/>
            <p:cNvSpPr>
              <a:spLocks noChangeShapeType="1"/>
            </p:cNvSpPr>
            <p:nvPr/>
          </p:nvSpPr>
          <p:spPr bwMode="auto">
            <a:xfrm>
              <a:off x="1776" y="210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73" name="Rectangle 45"/>
            <p:cNvSpPr>
              <a:spLocks noChangeArrowheads="1"/>
            </p:cNvSpPr>
            <p:nvPr/>
          </p:nvSpPr>
          <p:spPr bwMode="auto">
            <a:xfrm>
              <a:off x="1939" y="203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5</a:t>
              </a:r>
            </a:p>
          </p:txBody>
        </p:sp>
        <p:sp>
          <p:nvSpPr>
            <p:cNvPr id="790574" name="Line 46"/>
            <p:cNvSpPr>
              <a:spLocks noChangeShapeType="1"/>
            </p:cNvSpPr>
            <p:nvPr/>
          </p:nvSpPr>
          <p:spPr bwMode="auto">
            <a:xfrm>
              <a:off x="1776" y="234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75" name="Rectangle 47"/>
            <p:cNvSpPr>
              <a:spLocks noChangeArrowheads="1"/>
            </p:cNvSpPr>
            <p:nvPr/>
          </p:nvSpPr>
          <p:spPr bwMode="auto">
            <a:xfrm>
              <a:off x="1939" y="227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6</a:t>
              </a:r>
            </a:p>
          </p:txBody>
        </p:sp>
        <p:sp>
          <p:nvSpPr>
            <p:cNvPr id="790576" name="Line 48"/>
            <p:cNvSpPr>
              <a:spLocks noChangeShapeType="1"/>
            </p:cNvSpPr>
            <p:nvPr/>
          </p:nvSpPr>
          <p:spPr bwMode="auto">
            <a:xfrm>
              <a:off x="1776" y="2586"/>
              <a:ext cx="624"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77" name="Rectangle 49"/>
            <p:cNvSpPr>
              <a:spLocks noChangeArrowheads="1"/>
            </p:cNvSpPr>
            <p:nvPr/>
          </p:nvSpPr>
          <p:spPr bwMode="auto">
            <a:xfrm>
              <a:off x="1939" y="251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7</a:t>
              </a:r>
            </a:p>
          </p:txBody>
        </p:sp>
        <p:sp>
          <p:nvSpPr>
            <p:cNvPr id="790578" name="Line 50"/>
            <p:cNvSpPr>
              <a:spLocks noChangeShapeType="1"/>
            </p:cNvSpPr>
            <p:nvPr/>
          </p:nvSpPr>
          <p:spPr bwMode="auto">
            <a:xfrm flipV="1">
              <a:off x="1392" y="2010"/>
              <a:ext cx="384" cy="960"/>
            </a:xfrm>
            <a:prstGeom prst="line">
              <a:avLst/>
            </a:prstGeom>
            <a:noFill/>
            <a:ln w="254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79" name="Line 51"/>
            <p:cNvSpPr>
              <a:spLocks noChangeShapeType="1"/>
            </p:cNvSpPr>
            <p:nvPr/>
          </p:nvSpPr>
          <p:spPr bwMode="auto">
            <a:xfrm>
              <a:off x="1392" y="2010"/>
              <a:ext cx="384" cy="0"/>
            </a:xfrm>
            <a:prstGeom prst="line">
              <a:avLst/>
            </a:prstGeom>
            <a:noFill/>
            <a:ln w="254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80" name="Rectangle 52"/>
            <p:cNvSpPr>
              <a:spLocks noChangeArrowheads="1"/>
            </p:cNvSpPr>
            <p:nvPr/>
          </p:nvSpPr>
          <p:spPr bwMode="auto">
            <a:xfrm>
              <a:off x="1394" y="1988"/>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i="1">
                  <a:solidFill>
                    <a:schemeClr val="tx2"/>
                  </a:solidFill>
                  <a:effectLst>
                    <a:outerShdw blurRad="38100" dist="38100" dir="2700000" algn="tl">
                      <a:srgbClr val="000000"/>
                    </a:outerShdw>
                  </a:effectLst>
                  <a:ea typeface="宋体" panose="02010600030101010101" pitchFamily="2" charset="-122"/>
                </a:rPr>
                <a:t>ecol</a:t>
              </a:r>
            </a:p>
          </p:txBody>
        </p:sp>
      </p:grpSp>
      <p:grpSp>
        <p:nvGrpSpPr>
          <p:cNvPr id="790581" name="Group 53"/>
          <p:cNvGrpSpPr>
            <a:grpSpLocks/>
          </p:cNvGrpSpPr>
          <p:nvPr/>
        </p:nvGrpSpPr>
        <p:grpSpPr bwMode="auto">
          <a:xfrm>
            <a:off x="3810000" y="1323975"/>
            <a:ext cx="1600200" cy="3009900"/>
            <a:chOff x="2400" y="834"/>
            <a:chExt cx="1008" cy="1896"/>
          </a:xfrm>
        </p:grpSpPr>
        <p:sp useBgFill="1">
          <p:nvSpPr>
            <p:cNvPr id="790582" name="Rectangle 54"/>
            <p:cNvSpPr>
              <a:spLocks noChangeArrowheads="1"/>
            </p:cNvSpPr>
            <p:nvPr/>
          </p:nvSpPr>
          <p:spPr bwMode="auto">
            <a:xfrm>
              <a:off x="2869" y="834"/>
              <a:ext cx="502" cy="346"/>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f-2</a:t>
              </a:r>
            </a:p>
          </p:txBody>
        </p:sp>
        <p:sp>
          <p:nvSpPr>
            <p:cNvPr id="790583" name="Rectangle 55"/>
            <p:cNvSpPr>
              <a:spLocks noChangeArrowheads="1"/>
            </p:cNvSpPr>
            <p:nvPr/>
          </p:nvSpPr>
          <p:spPr bwMode="blackWhite">
            <a:xfrm>
              <a:off x="2788" y="1150"/>
              <a:ext cx="616" cy="1432"/>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90584" name="Rectangle 56"/>
            <p:cNvSpPr>
              <a:spLocks noChangeArrowheads="1"/>
            </p:cNvSpPr>
            <p:nvPr/>
          </p:nvSpPr>
          <p:spPr bwMode="auto">
            <a:xfrm>
              <a:off x="2947" y="107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0585" name="Line 57"/>
            <p:cNvSpPr>
              <a:spLocks noChangeShapeType="1"/>
            </p:cNvSpPr>
            <p:nvPr/>
          </p:nvSpPr>
          <p:spPr bwMode="auto">
            <a:xfrm>
              <a:off x="2784" y="1386"/>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86" name="Rectangle 58"/>
            <p:cNvSpPr>
              <a:spLocks noChangeArrowheads="1"/>
            </p:cNvSpPr>
            <p:nvPr/>
          </p:nvSpPr>
          <p:spPr bwMode="auto">
            <a:xfrm>
              <a:off x="2947" y="131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0587" name="Line 59"/>
            <p:cNvSpPr>
              <a:spLocks noChangeShapeType="1"/>
            </p:cNvSpPr>
            <p:nvPr/>
          </p:nvSpPr>
          <p:spPr bwMode="auto">
            <a:xfrm>
              <a:off x="2784" y="1626"/>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88" name="Rectangle 60"/>
            <p:cNvSpPr>
              <a:spLocks noChangeArrowheads="1"/>
            </p:cNvSpPr>
            <p:nvPr/>
          </p:nvSpPr>
          <p:spPr bwMode="auto">
            <a:xfrm>
              <a:off x="2947" y="155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sp>
          <p:nvSpPr>
            <p:cNvPr id="790589" name="Line 61"/>
            <p:cNvSpPr>
              <a:spLocks noChangeShapeType="1"/>
            </p:cNvSpPr>
            <p:nvPr/>
          </p:nvSpPr>
          <p:spPr bwMode="auto">
            <a:xfrm>
              <a:off x="2784" y="1866"/>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90" name="Rectangle 62"/>
            <p:cNvSpPr>
              <a:spLocks noChangeArrowheads="1"/>
            </p:cNvSpPr>
            <p:nvPr/>
          </p:nvSpPr>
          <p:spPr bwMode="auto">
            <a:xfrm>
              <a:off x="2947" y="179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4</a:t>
              </a:r>
            </a:p>
          </p:txBody>
        </p:sp>
        <p:sp>
          <p:nvSpPr>
            <p:cNvPr id="790591" name="Line 63"/>
            <p:cNvSpPr>
              <a:spLocks noChangeShapeType="1"/>
            </p:cNvSpPr>
            <p:nvPr/>
          </p:nvSpPr>
          <p:spPr bwMode="auto">
            <a:xfrm>
              <a:off x="2784" y="2106"/>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92" name="Rectangle 64"/>
            <p:cNvSpPr>
              <a:spLocks noChangeArrowheads="1"/>
            </p:cNvSpPr>
            <p:nvPr/>
          </p:nvSpPr>
          <p:spPr bwMode="auto">
            <a:xfrm>
              <a:off x="2947" y="203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5</a:t>
              </a:r>
            </a:p>
          </p:txBody>
        </p:sp>
        <p:sp>
          <p:nvSpPr>
            <p:cNvPr id="790593" name="Line 65"/>
            <p:cNvSpPr>
              <a:spLocks noChangeShapeType="1"/>
            </p:cNvSpPr>
            <p:nvPr/>
          </p:nvSpPr>
          <p:spPr bwMode="auto">
            <a:xfrm>
              <a:off x="2784" y="2346"/>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94" name="Rectangle 66"/>
            <p:cNvSpPr>
              <a:spLocks noChangeArrowheads="1"/>
            </p:cNvSpPr>
            <p:nvPr/>
          </p:nvSpPr>
          <p:spPr bwMode="auto">
            <a:xfrm>
              <a:off x="2947" y="2270"/>
              <a:ext cx="3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6</a:t>
              </a:r>
            </a:p>
          </p:txBody>
        </p:sp>
        <p:sp>
          <p:nvSpPr>
            <p:cNvPr id="790595" name="Line 67"/>
            <p:cNvSpPr>
              <a:spLocks noChangeShapeType="1"/>
            </p:cNvSpPr>
            <p:nvPr/>
          </p:nvSpPr>
          <p:spPr bwMode="auto">
            <a:xfrm flipV="1">
              <a:off x="2400" y="1530"/>
              <a:ext cx="384" cy="1200"/>
            </a:xfrm>
            <a:prstGeom prst="line">
              <a:avLst/>
            </a:prstGeom>
            <a:noFill/>
            <a:ln w="25400">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96" name="Line 68"/>
            <p:cNvSpPr>
              <a:spLocks noChangeShapeType="1"/>
            </p:cNvSpPr>
            <p:nvPr/>
          </p:nvSpPr>
          <p:spPr bwMode="auto">
            <a:xfrm>
              <a:off x="2400" y="1530"/>
              <a:ext cx="384" cy="0"/>
            </a:xfrm>
            <a:prstGeom prst="line">
              <a:avLst/>
            </a:prstGeom>
            <a:noFill/>
            <a:ln w="25400">
              <a:solidFill>
                <a:schemeClr val="accent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597" name="Rectangle 69"/>
            <p:cNvSpPr>
              <a:spLocks noChangeArrowheads="1"/>
            </p:cNvSpPr>
            <p:nvPr/>
          </p:nvSpPr>
          <p:spPr bwMode="auto">
            <a:xfrm>
              <a:off x="2402" y="1508"/>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i="1">
                  <a:solidFill>
                    <a:schemeClr val="tx2"/>
                  </a:solidFill>
                  <a:effectLst>
                    <a:outerShdw blurRad="38100" dist="38100" dir="2700000" algn="tl">
                      <a:srgbClr val="000000"/>
                    </a:outerShdw>
                  </a:effectLst>
                  <a:ea typeface="宋体" panose="02010600030101010101" pitchFamily="2" charset="-122"/>
                </a:rPr>
                <a:t>ecol</a:t>
              </a:r>
            </a:p>
          </p:txBody>
        </p:sp>
      </p:grpSp>
      <p:grpSp>
        <p:nvGrpSpPr>
          <p:cNvPr id="790599" name="Group 71"/>
          <p:cNvGrpSpPr>
            <a:grpSpLocks/>
          </p:cNvGrpSpPr>
          <p:nvPr/>
        </p:nvGrpSpPr>
        <p:grpSpPr bwMode="auto">
          <a:xfrm>
            <a:off x="6019800" y="2428875"/>
            <a:ext cx="533400" cy="0"/>
            <a:chOff x="3600" y="1530"/>
            <a:chExt cx="336" cy="0"/>
          </a:xfrm>
        </p:grpSpPr>
        <p:sp>
          <p:nvSpPr>
            <p:cNvPr id="790600" name="Line 72"/>
            <p:cNvSpPr>
              <a:spLocks noChangeShapeType="1"/>
            </p:cNvSpPr>
            <p:nvPr/>
          </p:nvSpPr>
          <p:spPr bwMode="auto">
            <a:xfrm>
              <a:off x="3600" y="1530"/>
              <a:ext cx="144" cy="0"/>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601" name="Line 73"/>
            <p:cNvSpPr>
              <a:spLocks noChangeShapeType="1"/>
            </p:cNvSpPr>
            <p:nvPr/>
          </p:nvSpPr>
          <p:spPr bwMode="auto">
            <a:xfrm>
              <a:off x="3696" y="1530"/>
              <a:ext cx="144" cy="0"/>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602" name="Line 74"/>
            <p:cNvSpPr>
              <a:spLocks noChangeShapeType="1"/>
            </p:cNvSpPr>
            <p:nvPr/>
          </p:nvSpPr>
          <p:spPr bwMode="auto">
            <a:xfrm>
              <a:off x="3792" y="1530"/>
              <a:ext cx="144" cy="0"/>
            </a:xfrm>
            <a:prstGeom prst="line">
              <a:avLst/>
            </a:prstGeom>
            <a:noFill/>
            <a:ln w="254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96057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Application:  Smooth transitions</a:t>
            </a:r>
          </a:p>
        </p:txBody>
      </p:sp>
      <p:sp>
        <p:nvSpPr>
          <p:cNvPr id="792579" name="Rectangle 3"/>
          <p:cNvSpPr>
            <a:spLocks noGrp="1" noChangeArrowheads="1"/>
          </p:cNvSpPr>
          <p:nvPr>
            <p:ph type="body" idx="1"/>
          </p:nvPr>
        </p:nvSpPr>
        <p:spPr>
          <a:xfrm>
            <a:off x="381000" y="1447800"/>
            <a:ext cx="6248400" cy="487363"/>
          </a:xfrm>
          <a:noFill/>
          <a:ln/>
        </p:spPr>
        <p:txBody>
          <a:bodyPr lIns="92075" tIns="46038" rIns="92075" bIns="46038"/>
          <a:lstStyle/>
          <a:p>
            <a:pPr>
              <a:buFontTx/>
              <a:buNone/>
            </a:pPr>
            <a:r>
              <a:rPr lang="en-US" altLang="zh-CN">
                <a:ea typeface="宋体" panose="02010600030101010101" pitchFamily="2" charset="-122"/>
              </a:rPr>
              <a:t>Correspondence is a surjection:</a:t>
            </a:r>
          </a:p>
        </p:txBody>
      </p:sp>
      <p:sp>
        <p:nvSpPr>
          <p:cNvPr id="792580" name="Rectangle 4"/>
          <p:cNvSpPr>
            <a:spLocks noChangeArrowheads="1"/>
          </p:cNvSpPr>
          <p:nvPr/>
        </p:nvSpPr>
        <p:spPr bwMode="blackWhite">
          <a:xfrm>
            <a:off x="1225550" y="2673350"/>
            <a:ext cx="977900" cy="30353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92581" name="Rectangle 5"/>
          <p:cNvSpPr>
            <a:spLocks noChangeArrowheads="1"/>
          </p:cNvSpPr>
          <p:nvPr/>
        </p:nvSpPr>
        <p:spPr bwMode="auto">
          <a:xfrm>
            <a:off x="1468438" y="2536825"/>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2582" name="Line 6"/>
          <p:cNvSpPr>
            <a:spLocks noChangeShapeType="1"/>
          </p:cNvSpPr>
          <p:nvPr/>
        </p:nvSpPr>
        <p:spPr bwMode="auto">
          <a:xfrm>
            <a:off x="1219200" y="3048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3" name="Rectangle 7"/>
          <p:cNvSpPr>
            <a:spLocks noChangeArrowheads="1"/>
          </p:cNvSpPr>
          <p:nvPr/>
        </p:nvSpPr>
        <p:spPr bwMode="auto">
          <a:xfrm>
            <a:off x="1468438" y="2927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2584" name="Line 8"/>
          <p:cNvSpPr>
            <a:spLocks noChangeShapeType="1"/>
          </p:cNvSpPr>
          <p:nvPr/>
        </p:nvSpPr>
        <p:spPr bwMode="auto">
          <a:xfrm>
            <a:off x="1219200" y="3429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5" name="Rectangle 9"/>
          <p:cNvSpPr>
            <a:spLocks noChangeArrowheads="1"/>
          </p:cNvSpPr>
          <p:nvPr/>
        </p:nvSpPr>
        <p:spPr bwMode="auto">
          <a:xfrm>
            <a:off x="1468438" y="3308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sp>
        <p:nvSpPr>
          <p:cNvPr id="792586" name="Line 10"/>
          <p:cNvSpPr>
            <a:spLocks noChangeShapeType="1"/>
          </p:cNvSpPr>
          <p:nvPr/>
        </p:nvSpPr>
        <p:spPr bwMode="auto">
          <a:xfrm>
            <a:off x="1219200" y="3810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7" name="Rectangle 11"/>
          <p:cNvSpPr>
            <a:spLocks noChangeArrowheads="1"/>
          </p:cNvSpPr>
          <p:nvPr/>
        </p:nvSpPr>
        <p:spPr bwMode="auto">
          <a:xfrm>
            <a:off x="1468438" y="3689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4</a:t>
            </a:r>
          </a:p>
        </p:txBody>
      </p:sp>
      <p:sp>
        <p:nvSpPr>
          <p:cNvPr id="792588" name="Line 12"/>
          <p:cNvSpPr>
            <a:spLocks noChangeShapeType="1"/>
          </p:cNvSpPr>
          <p:nvPr/>
        </p:nvSpPr>
        <p:spPr bwMode="auto">
          <a:xfrm>
            <a:off x="1219200" y="4191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9" name="Rectangle 13"/>
          <p:cNvSpPr>
            <a:spLocks noChangeArrowheads="1"/>
          </p:cNvSpPr>
          <p:nvPr/>
        </p:nvSpPr>
        <p:spPr bwMode="auto">
          <a:xfrm>
            <a:off x="1468438" y="4070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5</a:t>
            </a:r>
          </a:p>
        </p:txBody>
      </p:sp>
      <p:sp>
        <p:nvSpPr>
          <p:cNvPr id="792590" name="Line 14"/>
          <p:cNvSpPr>
            <a:spLocks noChangeShapeType="1"/>
          </p:cNvSpPr>
          <p:nvPr/>
        </p:nvSpPr>
        <p:spPr bwMode="auto">
          <a:xfrm>
            <a:off x="1219200" y="4572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91" name="Rectangle 15"/>
          <p:cNvSpPr>
            <a:spLocks noChangeArrowheads="1"/>
          </p:cNvSpPr>
          <p:nvPr/>
        </p:nvSpPr>
        <p:spPr bwMode="auto">
          <a:xfrm>
            <a:off x="1468438" y="4451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6</a:t>
            </a:r>
          </a:p>
        </p:txBody>
      </p:sp>
      <p:sp>
        <p:nvSpPr>
          <p:cNvPr id="792592" name="Line 16"/>
          <p:cNvSpPr>
            <a:spLocks noChangeShapeType="1"/>
          </p:cNvSpPr>
          <p:nvPr/>
        </p:nvSpPr>
        <p:spPr bwMode="auto">
          <a:xfrm>
            <a:off x="1219200" y="4953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93" name="Rectangle 17"/>
          <p:cNvSpPr>
            <a:spLocks noChangeArrowheads="1"/>
          </p:cNvSpPr>
          <p:nvPr/>
        </p:nvSpPr>
        <p:spPr bwMode="auto">
          <a:xfrm>
            <a:off x="1468438" y="4832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7</a:t>
            </a:r>
          </a:p>
        </p:txBody>
      </p:sp>
      <p:sp>
        <p:nvSpPr>
          <p:cNvPr id="792594" name="Line 18"/>
          <p:cNvSpPr>
            <a:spLocks noChangeShapeType="1"/>
          </p:cNvSpPr>
          <p:nvPr/>
        </p:nvSpPr>
        <p:spPr bwMode="auto">
          <a:xfrm>
            <a:off x="1219200" y="5334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95" name="Rectangle 19"/>
          <p:cNvSpPr>
            <a:spLocks noChangeArrowheads="1"/>
          </p:cNvSpPr>
          <p:nvPr/>
        </p:nvSpPr>
        <p:spPr bwMode="auto">
          <a:xfrm>
            <a:off x="1468438" y="5213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8</a:t>
            </a:r>
          </a:p>
        </p:txBody>
      </p:sp>
      <p:sp>
        <p:nvSpPr>
          <p:cNvPr id="792596" name="Rectangle 20"/>
          <p:cNvSpPr>
            <a:spLocks noChangeArrowheads="1"/>
          </p:cNvSpPr>
          <p:nvPr/>
        </p:nvSpPr>
        <p:spPr bwMode="auto">
          <a:xfrm>
            <a:off x="1447800" y="2209800"/>
            <a:ext cx="571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f</a:t>
            </a:r>
          </a:p>
        </p:txBody>
      </p:sp>
      <p:sp>
        <p:nvSpPr>
          <p:cNvPr id="792597" name="Rectangle 21"/>
          <p:cNvSpPr>
            <a:spLocks noChangeArrowheads="1"/>
          </p:cNvSpPr>
          <p:nvPr/>
        </p:nvSpPr>
        <p:spPr bwMode="blackWhite">
          <a:xfrm>
            <a:off x="3511550" y="2673350"/>
            <a:ext cx="977900" cy="11303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92598" name="Rectangle 22"/>
          <p:cNvSpPr>
            <a:spLocks noChangeArrowheads="1"/>
          </p:cNvSpPr>
          <p:nvPr/>
        </p:nvSpPr>
        <p:spPr bwMode="auto">
          <a:xfrm>
            <a:off x="3763963" y="2546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1</a:t>
            </a:r>
          </a:p>
        </p:txBody>
      </p:sp>
      <p:sp>
        <p:nvSpPr>
          <p:cNvPr id="792599" name="Line 23"/>
          <p:cNvSpPr>
            <a:spLocks noChangeShapeType="1"/>
          </p:cNvSpPr>
          <p:nvPr/>
        </p:nvSpPr>
        <p:spPr bwMode="auto">
          <a:xfrm>
            <a:off x="3505200" y="3048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0" name="Rectangle 24"/>
          <p:cNvSpPr>
            <a:spLocks noChangeArrowheads="1"/>
          </p:cNvSpPr>
          <p:nvPr/>
        </p:nvSpPr>
        <p:spPr bwMode="auto">
          <a:xfrm>
            <a:off x="3763963" y="2927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2</a:t>
            </a:r>
          </a:p>
        </p:txBody>
      </p:sp>
      <p:sp>
        <p:nvSpPr>
          <p:cNvPr id="792601" name="Line 25"/>
          <p:cNvSpPr>
            <a:spLocks noChangeShapeType="1"/>
          </p:cNvSpPr>
          <p:nvPr/>
        </p:nvSpPr>
        <p:spPr bwMode="auto">
          <a:xfrm>
            <a:off x="3505200" y="3429000"/>
            <a:ext cx="990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2" name="Rectangle 26"/>
          <p:cNvSpPr>
            <a:spLocks noChangeArrowheads="1"/>
          </p:cNvSpPr>
          <p:nvPr/>
        </p:nvSpPr>
        <p:spPr bwMode="auto">
          <a:xfrm>
            <a:off x="3763963" y="3308350"/>
            <a:ext cx="49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v</a:t>
            </a:r>
            <a:r>
              <a:rPr lang="en-US" altLang="zh-CN" sz="2800" baseline="-25000">
                <a:effectLst>
                  <a:outerShdw blurRad="38100" dist="38100" dir="2700000" algn="tl">
                    <a:srgbClr val="000000"/>
                  </a:outerShdw>
                </a:effectLst>
                <a:ea typeface="宋体" panose="02010600030101010101" pitchFamily="2" charset="-122"/>
              </a:rPr>
              <a:t>3</a:t>
            </a:r>
          </a:p>
        </p:txBody>
      </p:sp>
      <p:sp>
        <p:nvSpPr>
          <p:cNvPr id="792603" name="Rectangle 27"/>
          <p:cNvSpPr>
            <a:spLocks noChangeArrowheads="1"/>
          </p:cNvSpPr>
          <p:nvPr/>
        </p:nvSpPr>
        <p:spPr bwMode="auto">
          <a:xfrm>
            <a:off x="3686175" y="2209800"/>
            <a:ext cx="628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c</a:t>
            </a:r>
          </a:p>
        </p:txBody>
      </p:sp>
      <p:sp>
        <p:nvSpPr>
          <p:cNvPr id="792604" name="Line 28"/>
          <p:cNvSpPr>
            <a:spLocks noChangeShapeType="1"/>
          </p:cNvSpPr>
          <p:nvPr/>
        </p:nvSpPr>
        <p:spPr bwMode="auto">
          <a:xfrm>
            <a:off x="2209800" y="2895600"/>
            <a:ext cx="12954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5" name="Line 29"/>
          <p:cNvSpPr>
            <a:spLocks noChangeShapeType="1"/>
          </p:cNvSpPr>
          <p:nvPr/>
        </p:nvSpPr>
        <p:spPr bwMode="auto">
          <a:xfrm>
            <a:off x="2209800" y="3276600"/>
            <a:ext cx="12954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6" name="Line 30"/>
          <p:cNvSpPr>
            <a:spLocks noChangeShapeType="1"/>
          </p:cNvSpPr>
          <p:nvPr/>
        </p:nvSpPr>
        <p:spPr bwMode="auto">
          <a:xfrm>
            <a:off x="2209800" y="3657600"/>
            <a:ext cx="1295400" cy="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7" name="Line 31"/>
          <p:cNvSpPr>
            <a:spLocks noChangeShapeType="1"/>
          </p:cNvSpPr>
          <p:nvPr/>
        </p:nvSpPr>
        <p:spPr bwMode="auto">
          <a:xfrm flipV="1">
            <a:off x="2209800" y="2895600"/>
            <a:ext cx="1295400" cy="1143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8" name="Line 32"/>
          <p:cNvSpPr>
            <a:spLocks noChangeShapeType="1"/>
          </p:cNvSpPr>
          <p:nvPr/>
        </p:nvSpPr>
        <p:spPr bwMode="auto">
          <a:xfrm flipV="1">
            <a:off x="2209800" y="2895600"/>
            <a:ext cx="1295400" cy="1524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09" name="Line 33"/>
          <p:cNvSpPr>
            <a:spLocks noChangeShapeType="1"/>
          </p:cNvSpPr>
          <p:nvPr/>
        </p:nvSpPr>
        <p:spPr bwMode="auto">
          <a:xfrm flipV="1">
            <a:off x="2209800" y="3657600"/>
            <a:ext cx="1295400" cy="1143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10" name="Line 34"/>
          <p:cNvSpPr>
            <a:spLocks noChangeShapeType="1"/>
          </p:cNvSpPr>
          <p:nvPr/>
        </p:nvSpPr>
        <p:spPr bwMode="auto">
          <a:xfrm flipV="1">
            <a:off x="2209800" y="3276600"/>
            <a:ext cx="1295400" cy="1905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11" name="Line 35"/>
          <p:cNvSpPr>
            <a:spLocks noChangeShapeType="1"/>
          </p:cNvSpPr>
          <p:nvPr/>
        </p:nvSpPr>
        <p:spPr bwMode="auto">
          <a:xfrm flipV="1">
            <a:off x="2209800" y="3657600"/>
            <a:ext cx="1295400" cy="19050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612" name="Rectangle 36"/>
          <p:cNvSpPr>
            <a:spLocks noChangeArrowheads="1"/>
          </p:cNvSpPr>
          <p:nvPr/>
        </p:nvSpPr>
        <p:spPr bwMode="auto">
          <a:xfrm>
            <a:off x="2992438" y="4779963"/>
            <a:ext cx="4632325" cy="118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lnSpc>
                <a:spcPct val="85000"/>
              </a:lnSpc>
            </a:pPr>
            <a:r>
              <a:rPr lang="en-US" altLang="zh-CN" sz="2800">
                <a:solidFill>
                  <a:schemeClr val="tx2"/>
                </a:solidFill>
                <a:effectLst>
                  <a:outerShdw blurRad="38100" dist="38100" dir="2700000" algn="tl">
                    <a:srgbClr val="000000"/>
                  </a:outerShdw>
                </a:effectLst>
                <a:latin typeface="Symbol" panose="05050102010706020507" pitchFamily="18" charset="2"/>
                <a:ea typeface="宋体" panose="02010600030101010101" pitchFamily="2" charset="-122"/>
              </a:rPr>
              <a:t>®</a:t>
            </a:r>
            <a:r>
              <a:rPr lang="en-US" altLang="zh-CN" sz="2800">
                <a:solidFill>
                  <a:schemeClr val="tx2"/>
                </a:solidFill>
                <a:effectLst>
                  <a:outerShdw blurRad="38100" dist="38100" dir="2700000" algn="tl">
                    <a:srgbClr val="000000"/>
                  </a:outerShdw>
                </a:effectLst>
                <a:ea typeface="宋体" panose="02010600030101010101" pitchFamily="2" charset="-122"/>
              </a:rPr>
              <a:t> can form a smooth</a:t>
            </a:r>
            <a:br>
              <a:rPr lang="en-US" altLang="zh-CN" sz="2800">
                <a:solidFill>
                  <a:schemeClr val="tx2"/>
                </a:solidFill>
                <a:effectLst>
                  <a:outerShdw blurRad="38100" dist="38100" dir="2700000" algn="tl">
                    <a:srgbClr val="000000"/>
                  </a:outerShdw>
                </a:effectLst>
                <a:ea typeface="宋体" panose="02010600030101010101" pitchFamily="2" charset="-122"/>
              </a:rPr>
            </a:br>
            <a:r>
              <a:rPr lang="en-US" altLang="zh-CN" sz="2800">
                <a:solidFill>
                  <a:schemeClr val="tx2"/>
                </a:solidFill>
                <a:effectLst>
                  <a:outerShdw blurRad="38100" dist="38100" dir="2700000" algn="tl">
                    <a:srgbClr val="000000"/>
                  </a:outerShdw>
                </a:effectLst>
                <a:ea typeface="宋体" panose="02010600030101010101" pitchFamily="2" charset="-122"/>
              </a:rPr>
              <a:t>  visual transition: </a:t>
            </a:r>
            <a:r>
              <a:rPr lang="en-US" altLang="zh-CN" sz="2800" i="1">
                <a:solidFill>
                  <a:schemeClr val="tx2"/>
                </a:solidFill>
                <a:effectLst>
                  <a:outerShdw blurRad="38100" dist="38100" dir="2700000" algn="tl">
                    <a:srgbClr val="000000"/>
                  </a:outerShdw>
                </a:effectLst>
                <a:ea typeface="宋体" panose="02010600030101010101" pitchFamily="2" charset="-122"/>
              </a:rPr>
              <a:t>geomorph </a:t>
            </a:r>
            <a:r>
              <a:rPr lang="en-US" altLang="zh-CN">
                <a:solidFill>
                  <a:schemeClr val="tx2"/>
                </a:solidFill>
                <a:effectLst>
                  <a:outerShdw blurRad="38100" dist="38100" dir="2700000" algn="tl">
                    <a:srgbClr val="000000"/>
                  </a:outerShdw>
                </a:effectLst>
                <a:ea typeface="宋体" panose="02010600030101010101" pitchFamily="2" charset="-122"/>
              </a:rPr>
              <a:t>v</a:t>
            </a:r>
            <a:r>
              <a:rPr lang="en-US" altLang="zh-CN" baseline="-25000">
                <a:solidFill>
                  <a:schemeClr val="tx2"/>
                </a:solidFill>
                <a:effectLst>
                  <a:outerShdw blurRad="38100" dist="38100" dir="2700000" algn="tl">
                    <a:srgbClr val="000000"/>
                  </a:outerShdw>
                </a:effectLst>
                <a:ea typeface="宋体" panose="02010600030101010101" pitchFamily="2" charset="-122"/>
              </a:rPr>
              <a:t>j</a:t>
            </a:r>
            <a:r>
              <a:rPr lang="en-US" altLang="zh-CN" baseline="30000">
                <a:solidFill>
                  <a:schemeClr val="tx2"/>
                </a:solidFill>
                <a:effectLst>
                  <a:outerShdw blurRad="38100" dist="38100" dir="2700000" algn="tl">
                    <a:srgbClr val="000000"/>
                  </a:outerShdw>
                </a:effectLst>
                <a:ea typeface="宋体" panose="02010600030101010101" pitchFamily="2" charset="-122"/>
              </a:rPr>
              <a:t>G</a:t>
            </a:r>
            <a:r>
              <a:rPr lang="en-US" altLang="zh-CN">
                <a:solidFill>
                  <a:schemeClr val="tx2"/>
                </a:solidFill>
                <a:effectLst>
                  <a:outerShdw blurRad="38100" dist="38100" dir="2700000" algn="tl">
                    <a:srgbClr val="000000"/>
                  </a:outerShdw>
                </a:effectLst>
                <a:ea typeface="宋体" panose="02010600030101010101" pitchFamily="2" charset="-122"/>
              </a:rPr>
              <a:t>(a) =(1-a)v</a:t>
            </a:r>
            <a:r>
              <a:rPr lang="en-US" altLang="zh-CN" baseline="-25000">
                <a:solidFill>
                  <a:schemeClr val="tx2"/>
                </a:solidFill>
                <a:effectLst>
                  <a:outerShdw blurRad="38100" dist="38100" dir="2700000" algn="tl">
                    <a:srgbClr val="000000"/>
                  </a:outerShdw>
                </a:effectLst>
                <a:ea typeface="宋体" panose="02010600030101010101" pitchFamily="2" charset="-122"/>
              </a:rPr>
              <a:t>j</a:t>
            </a:r>
            <a:r>
              <a:rPr lang="en-US" altLang="zh-CN" baseline="30000">
                <a:solidFill>
                  <a:schemeClr val="tx2"/>
                </a:solidFill>
                <a:effectLst>
                  <a:outerShdw blurRad="38100" dist="38100" dir="2700000" algn="tl">
                    <a:srgbClr val="000000"/>
                  </a:outerShdw>
                </a:effectLst>
                <a:ea typeface="宋体" panose="02010600030101010101" pitchFamily="2" charset="-122"/>
              </a:rPr>
              <a:t>f </a:t>
            </a:r>
            <a:r>
              <a:rPr lang="en-US" altLang="zh-CN">
                <a:solidFill>
                  <a:schemeClr val="tx2"/>
                </a:solidFill>
                <a:effectLst>
                  <a:outerShdw blurRad="38100" dist="38100" dir="2700000" algn="tl">
                    <a:srgbClr val="000000"/>
                  </a:outerShdw>
                </a:effectLst>
                <a:ea typeface="宋体" panose="02010600030101010101" pitchFamily="2" charset="-122"/>
              </a:rPr>
              <a:t>+ a</a:t>
            </a:r>
            <a:r>
              <a:rPr lang="el-GR" altLang="zh-CN">
                <a:solidFill>
                  <a:schemeClr val="tx2"/>
                </a:solidFill>
                <a:effectLst>
                  <a:outerShdw blurRad="38100" dist="38100" dir="2700000" algn="tl">
                    <a:srgbClr val="000000"/>
                  </a:outerShdw>
                </a:effectLst>
              </a:rPr>
              <a:t>·</a:t>
            </a:r>
            <a:r>
              <a:rPr lang="en-US" altLang="zh-CN">
                <a:solidFill>
                  <a:schemeClr val="tx2"/>
                </a:solidFill>
                <a:effectLst>
                  <a:outerShdw blurRad="38100" dist="38100" dir="2700000" algn="tl">
                    <a:srgbClr val="000000"/>
                  </a:outerShdw>
                </a:effectLst>
                <a:ea typeface="宋体" panose="02010600030101010101" pitchFamily="2" charset="-122"/>
              </a:rPr>
              <a:t>v</a:t>
            </a:r>
            <a:r>
              <a:rPr lang="en-US" altLang="zh-CN" baseline="-25000">
                <a:solidFill>
                  <a:schemeClr val="tx2"/>
                </a:solidFill>
                <a:effectLst>
                  <a:outerShdw blurRad="38100" dist="38100" dir="2700000" algn="tl">
                    <a:srgbClr val="000000"/>
                  </a:outerShdw>
                </a:effectLst>
                <a:ea typeface="宋体" panose="02010600030101010101" pitchFamily="2" charset="-122"/>
              </a:rPr>
              <a:t>j</a:t>
            </a:r>
            <a:r>
              <a:rPr lang="en-US" altLang="zh-CN" baseline="30000">
                <a:solidFill>
                  <a:schemeClr val="tx2"/>
                </a:solidFill>
                <a:effectLst>
                  <a:outerShdw blurRad="38100" dist="38100" dir="2700000" algn="tl">
                    <a:srgbClr val="000000"/>
                  </a:outerShdw>
                </a:effectLst>
                <a:ea typeface="宋体" panose="02010600030101010101" pitchFamily="2" charset="-122"/>
              </a:rPr>
              <a:t>c</a:t>
            </a:r>
          </a:p>
        </p:txBody>
      </p:sp>
      <p:sp>
        <p:nvSpPr>
          <p:cNvPr id="792613" name="AutoShape 37"/>
          <p:cNvSpPr>
            <a:spLocks noChangeArrowheads="1"/>
          </p:cNvSpPr>
          <p:nvPr/>
        </p:nvSpPr>
        <p:spPr bwMode="blackWhite">
          <a:xfrm>
            <a:off x="6864350" y="3663950"/>
            <a:ext cx="1739900" cy="12065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en-US"/>
          </a:p>
        </p:txBody>
      </p:sp>
      <p:sp>
        <p:nvSpPr>
          <p:cNvPr id="792614" name="Rectangle 38"/>
          <p:cNvSpPr>
            <a:spLocks noChangeArrowheads="1"/>
          </p:cNvSpPr>
          <p:nvPr/>
        </p:nvSpPr>
        <p:spPr bwMode="invGray">
          <a:xfrm>
            <a:off x="7016750" y="3816350"/>
            <a:ext cx="444500" cy="9017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2900" i="1">
                <a:effectLst>
                  <a:outerShdw blurRad="38100" dist="38100" dir="2700000" algn="tl">
                    <a:srgbClr val="000000"/>
                  </a:outerShdw>
                </a:effectLst>
                <a:ea typeface="宋体" panose="02010600030101010101" pitchFamily="2" charset="-122"/>
              </a:rPr>
              <a:t>V</a:t>
            </a:r>
          </a:p>
        </p:txBody>
      </p:sp>
      <p:sp>
        <p:nvSpPr>
          <p:cNvPr id="792615" name="Rectangle 39"/>
          <p:cNvSpPr>
            <a:spLocks noChangeArrowheads="1"/>
          </p:cNvSpPr>
          <p:nvPr/>
        </p:nvSpPr>
        <p:spPr bwMode="invGray">
          <a:xfrm>
            <a:off x="8007350" y="3816350"/>
            <a:ext cx="444500" cy="9017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2900" i="1">
                <a:effectLst>
                  <a:outerShdw blurRad="38100" dist="38100" dir="2700000" algn="tl">
                    <a:srgbClr val="000000"/>
                  </a:outerShdw>
                </a:effectLst>
                <a:ea typeface="宋体" panose="02010600030101010101" pitchFamily="2" charset="-122"/>
              </a:rPr>
              <a:t>F</a:t>
            </a:r>
          </a:p>
        </p:txBody>
      </p:sp>
      <p:sp>
        <p:nvSpPr>
          <p:cNvPr id="792616" name="Rectangle 40"/>
          <p:cNvSpPr>
            <a:spLocks noChangeArrowheads="1"/>
          </p:cNvSpPr>
          <p:nvPr/>
        </p:nvSpPr>
        <p:spPr bwMode="auto">
          <a:xfrm>
            <a:off x="7305675" y="3200400"/>
            <a:ext cx="963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f</a:t>
            </a:r>
            <a:r>
              <a:rPr lang="en-US" altLang="zh-CN" sz="3000" baseline="30000">
                <a:effectLst>
                  <a:outerShdw blurRad="38100" dist="38100" dir="2700000" algn="tl">
                    <a:srgbClr val="000000"/>
                  </a:outerShdw>
                </a:effectLst>
                <a:latin typeface="Symbol" panose="05050102010706020507" pitchFamily="18" charset="2"/>
                <a:ea typeface="宋体" panose="02010600030101010101" pitchFamily="2" charset="-122"/>
              </a:rPr>
              <a:t>«</a:t>
            </a:r>
            <a:r>
              <a:rPr lang="en-US" altLang="zh-CN" sz="3000" i="1" baseline="30000">
                <a:effectLst>
                  <a:outerShdw blurRad="38100" dist="38100" dir="2700000" algn="tl">
                    <a:srgbClr val="000000"/>
                  </a:outerShdw>
                </a:effectLst>
                <a:ea typeface="宋体" panose="02010600030101010101" pitchFamily="2" charset="-122"/>
              </a:rPr>
              <a:t>c</a:t>
            </a:r>
          </a:p>
        </p:txBody>
      </p:sp>
      <p:sp>
        <p:nvSpPr>
          <p:cNvPr id="792617" name="Rectangle 41"/>
          <p:cNvSpPr>
            <a:spLocks noChangeArrowheads="1"/>
          </p:cNvSpPr>
          <p:nvPr/>
        </p:nvSpPr>
        <p:spPr bwMode="invGray">
          <a:xfrm>
            <a:off x="7473950" y="3816350"/>
            <a:ext cx="444500" cy="9017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2900" i="1">
                <a:effectLst>
                  <a:outerShdw blurRad="38100" dist="38100" dir="2700000" algn="tl">
                    <a:srgbClr val="000000"/>
                  </a:outerShdw>
                </a:effectLst>
                <a:ea typeface="宋体" panose="02010600030101010101" pitchFamily="2" charset="-122"/>
              </a:rPr>
              <a:t>V</a:t>
            </a:r>
          </a:p>
        </p:txBody>
      </p:sp>
      <p:sp>
        <p:nvSpPr>
          <p:cNvPr id="792618" name="Line 42"/>
          <p:cNvSpPr>
            <a:spLocks noChangeShapeType="1"/>
          </p:cNvSpPr>
          <p:nvPr/>
        </p:nvSpPr>
        <p:spPr bwMode="auto">
          <a:xfrm>
            <a:off x="7315200" y="4314825"/>
            <a:ext cx="304800" cy="0"/>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1017237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Application: Progressive transmission</a:t>
            </a:r>
          </a:p>
        </p:txBody>
      </p:sp>
      <p:sp>
        <p:nvSpPr>
          <p:cNvPr id="794627" name="Rectangle 3"/>
          <p:cNvSpPr>
            <a:spLocks noGrp="1" noChangeArrowheads="1"/>
          </p:cNvSpPr>
          <p:nvPr>
            <p:ph type="body" idx="1"/>
          </p:nvPr>
        </p:nvSpPr>
        <p:spPr>
          <a:xfrm>
            <a:off x="381000" y="1381125"/>
            <a:ext cx="6934200" cy="676275"/>
          </a:xfrm>
          <a:noFill/>
          <a:ln/>
        </p:spPr>
        <p:txBody>
          <a:bodyPr lIns="92075" tIns="46038" rIns="92075" bIns="46038"/>
          <a:lstStyle/>
          <a:p>
            <a:pPr>
              <a:buFontTx/>
              <a:buNone/>
            </a:pPr>
            <a:r>
              <a:rPr lang="en-US" altLang="zh-CN">
                <a:ea typeface="宋体" panose="02010600030101010101" pitchFamily="2" charset="-122"/>
              </a:rPr>
              <a:t>Transmit records progressively:</a:t>
            </a:r>
          </a:p>
        </p:txBody>
      </p:sp>
      <p:sp>
        <p:nvSpPr>
          <p:cNvPr id="794628" name="Freeform 4"/>
          <p:cNvSpPr>
            <a:spLocks/>
          </p:cNvSpPr>
          <p:nvPr/>
        </p:nvSpPr>
        <p:spPr bwMode="blackWhite">
          <a:xfrm>
            <a:off x="2133600" y="2743200"/>
            <a:ext cx="763588" cy="687388"/>
          </a:xfrm>
          <a:custGeom>
            <a:avLst/>
            <a:gdLst>
              <a:gd name="T0" fmla="*/ 0 w 481"/>
              <a:gd name="T1" fmla="*/ 0 h 433"/>
              <a:gd name="T2" fmla="*/ 0 w 481"/>
              <a:gd name="T3" fmla="*/ 432 h 433"/>
              <a:gd name="T4" fmla="*/ 384 w 481"/>
              <a:gd name="T5" fmla="*/ 432 h 433"/>
              <a:gd name="T6" fmla="*/ 480 w 481"/>
              <a:gd name="T7" fmla="*/ 192 h 433"/>
              <a:gd name="T8" fmla="*/ 384 w 481"/>
              <a:gd name="T9" fmla="*/ 0 h 433"/>
              <a:gd name="T10" fmla="*/ 0 w 481"/>
              <a:gd name="T11" fmla="*/ 0 h 433"/>
            </a:gdLst>
            <a:ahLst/>
            <a:cxnLst>
              <a:cxn ang="0">
                <a:pos x="T0" y="T1"/>
              </a:cxn>
              <a:cxn ang="0">
                <a:pos x="T2" y="T3"/>
              </a:cxn>
              <a:cxn ang="0">
                <a:pos x="T4" y="T5"/>
              </a:cxn>
              <a:cxn ang="0">
                <a:pos x="T6" y="T7"/>
              </a:cxn>
              <a:cxn ang="0">
                <a:pos x="T8" y="T9"/>
              </a:cxn>
              <a:cxn ang="0">
                <a:pos x="T10" y="T11"/>
              </a:cxn>
            </a:cxnLst>
            <a:rect l="0" t="0" r="r" b="b"/>
            <a:pathLst>
              <a:path w="481" h="433">
                <a:moveTo>
                  <a:pt x="0" y="0"/>
                </a:moveTo>
                <a:lnTo>
                  <a:pt x="0" y="432"/>
                </a:lnTo>
                <a:lnTo>
                  <a:pt x="384" y="432"/>
                </a:lnTo>
                <a:lnTo>
                  <a:pt x="480" y="192"/>
                </a:lnTo>
                <a:lnTo>
                  <a:pt x="384"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4629" name="Freeform 5"/>
          <p:cNvSpPr>
            <a:spLocks/>
          </p:cNvSpPr>
          <p:nvPr/>
        </p:nvSpPr>
        <p:spPr bwMode="blackWhite">
          <a:xfrm>
            <a:off x="2895600" y="27432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4630" name="Rectangle 6"/>
          <p:cNvSpPr>
            <a:spLocks noChangeArrowheads="1"/>
          </p:cNvSpPr>
          <p:nvPr/>
        </p:nvSpPr>
        <p:spPr bwMode="auto">
          <a:xfrm>
            <a:off x="2146300" y="2827338"/>
            <a:ext cx="615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sp>
        <p:nvSpPr>
          <p:cNvPr id="794631" name="Rectangle 7"/>
          <p:cNvSpPr>
            <a:spLocks noChangeArrowheads="1"/>
          </p:cNvSpPr>
          <p:nvPr/>
        </p:nvSpPr>
        <p:spPr bwMode="auto">
          <a:xfrm>
            <a:off x="2986088" y="283527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0</a:t>
            </a:r>
          </a:p>
        </p:txBody>
      </p:sp>
      <p:sp>
        <p:nvSpPr>
          <p:cNvPr id="794632" name="Freeform 8"/>
          <p:cNvSpPr>
            <a:spLocks/>
          </p:cNvSpPr>
          <p:nvPr/>
        </p:nvSpPr>
        <p:spPr bwMode="blackWhite">
          <a:xfrm>
            <a:off x="3886200" y="27432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4633" name="Rectangle 9"/>
          <p:cNvSpPr>
            <a:spLocks noChangeArrowheads="1"/>
          </p:cNvSpPr>
          <p:nvPr/>
        </p:nvSpPr>
        <p:spPr bwMode="auto">
          <a:xfrm>
            <a:off x="3976688" y="283527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1</a:t>
            </a:r>
          </a:p>
        </p:txBody>
      </p:sp>
      <p:sp>
        <p:nvSpPr>
          <p:cNvPr id="794634" name="Rectangle 10"/>
          <p:cNvSpPr>
            <a:spLocks noChangeArrowheads="1"/>
          </p:cNvSpPr>
          <p:nvPr/>
        </p:nvSpPr>
        <p:spPr bwMode="auto">
          <a:xfrm>
            <a:off x="249238" y="3852863"/>
            <a:ext cx="177165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lnSpc>
                <a:spcPct val="85000"/>
              </a:lnSpc>
            </a:pPr>
            <a:r>
              <a:rPr lang="en-US" altLang="zh-CN" sz="3000">
                <a:effectLst>
                  <a:outerShdw blurRad="38100" dist="38100" dir="2700000" algn="tl">
                    <a:srgbClr val="000000"/>
                  </a:outerShdw>
                </a:effectLst>
                <a:ea typeface="宋体" panose="02010600030101010101" pitchFamily="2" charset="-122"/>
              </a:rPr>
              <a:t>Receiver</a:t>
            </a:r>
            <a:br>
              <a:rPr lang="en-US" altLang="zh-CN" sz="3000">
                <a:effectLst>
                  <a:outerShdw blurRad="38100" dist="38100" dir="2700000" algn="tl">
                    <a:srgbClr val="000000"/>
                  </a:outerShdw>
                </a:effectLst>
                <a:ea typeface="宋体" panose="02010600030101010101" pitchFamily="2" charset="-122"/>
              </a:rPr>
            </a:br>
            <a:r>
              <a:rPr lang="en-US" altLang="zh-CN" sz="3000">
                <a:effectLst>
                  <a:outerShdw blurRad="38100" dist="38100" dir="2700000" algn="tl">
                    <a:srgbClr val="000000"/>
                  </a:outerShdw>
                </a:effectLst>
                <a:ea typeface="宋体" panose="02010600030101010101" pitchFamily="2" charset="-122"/>
              </a:rPr>
              <a:t> displays:</a:t>
            </a:r>
          </a:p>
        </p:txBody>
      </p:sp>
      <p:sp>
        <p:nvSpPr>
          <p:cNvPr id="794635" name="Line 11"/>
          <p:cNvSpPr>
            <a:spLocks noChangeShapeType="1"/>
          </p:cNvSpPr>
          <p:nvPr/>
        </p:nvSpPr>
        <p:spPr bwMode="auto">
          <a:xfrm>
            <a:off x="2133600" y="2476500"/>
            <a:ext cx="5715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36" name="Line 12"/>
          <p:cNvSpPr>
            <a:spLocks noChangeShapeType="1"/>
          </p:cNvSpPr>
          <p:nvPr/>
        </p:nvSpPr>
        <p:spPr bwMode="auto">
          <a:xfrm>
            <a:off x="2133600" y="24384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794637" name="Rectangle 13"/>
          <p:cNvSpPr>
            <a:spLocks noChangeArrowheads="1"/>
          </p:cNvSpPr>
          <p:nvPr/>
        </p:nvSpPr>
        <p:spPr bwMode="auto">
          <a:xfrm>
            <a:off x="2260600" y="2203450"/>
            <a:ext cx="855663" cy="51911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time</a:t>
            </a:r>
          </a:p>
        </p:txBody>
      </p:sp>
      <p:sp>
        <p:nvSpPr>
          <p:cNvPr id="794638" name="Arc 14"/>
          <p:cNvSpPr>
            <a:spLocks/>
          </p:cNvSpPr>
          <p:nvPr/>
        </p:nvSpPr>
        <p:spPr bwMode="auto">
          <a:xfrm>
            <a:off x="2135188" y="3667125"/>
            <a:ext cx="152400" cy="1524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39" name="Arc 15"/>
          <p:cNvSpPr>
            <a:spLocks/>
          </p:cNvSpPr>
          <p:nvPr/>
        </p:nvSpPr>
        <p:spPr bwMode="auto">
          <a:xfrm>
            <a:off x="2576513" y="3673475"/>
            <a:ext cx="152400" cy="1524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40" name="Arc 16"/>
          <p:cNvSpPr>
            <a:spLocks/>
          </p:cNvSpPr>
          <p:nvPr/>
        </p:nvSpPr>
        <p:spPr bwMode="auto">
          <a:xfrm>
            <a:off x="2286000" y="3805238"/>
            <a:ext cx="153988" cy="152400"/>
          </a:xfrm>
          <a:custGeom>
            <a:avLst/>
            <a:gdLst>
              <a:gd name="G0" fmla="+- 225 0 0"/>
              <a:gd name="G1" fmla="+- 21600 0 0"/>
              <a:gd name="G2" fmla="+- 21600 0 0"/>
              <a:gd name="T0" fmla="*/ 0 w 21825"/>
              <a:gd name="T1" fmla="*/ 1 h 21600"/>
              <a:gd name="T2" fmla="*/ 21825 w 21825"/>
              <a:gd name="T3" fmla="*/ 21600 h 21600"/>
              <a:gd name="T4" fmla="*/ 225 w 21825"/>
              <a:gd name="T5" fmla="*/ 21600 h 21600"/>
            </a:gdLst>
            <a:ahLst/>
            <a:cxnLst>
              <a:cxn ang="0">
                <a:pos x="T0" y="T1"/>
              </a:cxn>
              <a:cxn ang="0">
                <a:pos x="T2" y="T3"/>
              </a:cxn>
              <a:cxn ang="0">
                <a:pos x="T4" y="T5"/>
              </a:cxn>
            </a:cxnLst>
            <a:rect l="0" t="0" r="r" b="b"/>
            <a:pathLst>
              <a:path w="21825" h="21600" fill="none" extrusionOk="0">
                <a:moveTo>
                  <a:pt x="0" y="1"/>
                </a:moveTo>
                <a:cubicBezTo>
                  <a:pt x="74" y="0"/>
                  <a:pt x="149" y="0"/>
                  <a:pt x="225" y="0"/>
                </a:cubicBezTo>
                <a:cubicBezTo>
                  <a:pt x="12154" y="0"/>
                  <a:pt x="21825" y="9670"/>
                  <a:pt x="21825" y="21600"/>
                </a:cubicBezTo>
              </a:path>
              <a:path w="21825" h="21600" stroke="0" extrusionOk="0">
                <a:moveTo>
                  <a:pt x="0" y="1"/>
                </a:moveTo>
                <a:cubicBezTo>
                  <a:pt x="74" y="0"/>
                  <a:pt x="149" y="0"/>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41" name="Arc 17"/>
          <p:cNvSpPr>
            <a:spLocks/>
          </p:cNvSpPr>
          <p:nvPr/>
        </p:nvSpPr>
        <p:spPr bwMode="auto">
          <a:xfrm>
            <a:off x="2425700" y="3805238"/>
            <a:ext cx="152400" cy="152400"/>
          </a:xfrm>
          <a:custGeom>
            <a:avLst/>
            <a:gdLst>
              <a:gd name="G0" fmla="+- 21600 0 0"/>
              <a:gd name="G1" fmla="+- 21599 0 0"/>
              <a:gd name="G2" fmla="+- 21600 0 0"/>
              <a:gd name="T0" fmla="*/ 0 w 21600"/>
              <a:gd name="T1" fmla="*/ 21599 h 21599"/>
              <a:gd name="T2" fmla="*/ 2137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57"/>
                  <a:pt x="9534" y="123"/>
                  <a:pt x="21375" y="0"/>
                </a:cubicBezTo>
              </a:path>
              <a:path w="21600" h="21599" stroke="0" extrusionOk="0">
                <a:moveTo>
                  <a:pt x="0" y="21599"/>
                </a:moveTo>
                <a:cubicBezTo>
                  <a:pt x="0" y="9757"/>
                  <a:pt x="9534" y="123"/>
                  <a:pt x="21375" y="0"/>
                </a:cubicBezTo>
                <a:lnTo>
                  <a:pt x="21600" y="21599"/>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42" name="Rectangle 18"/>
          <p:cNvSpPr>
            <a:spLocks noChangeArrowheads="1"/>
          </p:cNvSpPr>
          <p:nvPr/>
        </p:nvSpPr>
        <p:spPr bwMode="auto">
          <a:xfrm>
            <a:off x="2160588" y="3903663"/>
            <a:ext cx="7127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0 </a:t>
            </a:r>
          </a:p>
        </p:txBody>
      </p:sp>
      <p:grpSp>
        <p:nvGrpSpPr>
          <p:cNvPr id="794643" name="Group 19"/>
          <p:cNvGrpSpPr>
            <a:grpSpLocks/>
          </p:cNvGrpSpPr>
          <p:nvPr/>
        </p:nvGrpSpPr>
        <p:grpSpPr bwMode="auto">
          <a:xfrm>
            <a:off x="2135188" y="2743200"/>
            <a:ext cx="4276725" cy="2387600"/>
            <a:chOff x="1345" y="1728"/>
            <a:chExt cx="2694" cy="1504"/>
          </a:xfrm>
        </p:grpSpPr>
        <p:sp>
          <p:nvSpPr>
            <p:cNvPr id="794644" name="Freeform 20"/>
            <p:cNvSpPr>
              <a:spLocks/>
            </p:cNvSpPr>
            <p:nvPr/>
          </p:nvSpPr>
          <p:spPr bwMode="blackWhite">
            <a:xfrm>
              <a:off x="3408" y="1728"/>
              <a:ext cx="625" cy="433"/>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4645" name="Rectangle 21"/>
            <p:cNvSpPr>
              <a:spLocks noChangeArrowheads="1"/>
            </p:cNvSpPr>
            <p:nvPr/>
          </p:nvSpPr>
          <p:spPr bwMode="auto">
            <a:xfrm>
              <a:off x="3465" y="1786"/>
              <a:ext cx="5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000" i="1" baseline="-25000">
                  <a:effectLst>
                    <a:outerShdw blurRad="38100" dist="38100" dir="2700000" algn="tl">
                      <a:srgbClr val="000000"/>
                    </a:outerShdw>
                  </a:effectLst>
                  <a:ea typeface="宋体" panose="02010600030101010101" pitchFamily="2" charset="-122"/>
                </a:rPr>
                <a:t>i-1</a:t>
              </a:r>
            </a:p>
          </p:txBody>
        </p:sp>
        <p:grpSp>
          <p:nvGrpSpPr>
            <p:cNvPr id="794646" name="Group 22"/>
            <p:cNvGrpSpPr>
              <a:grpSpLocks/>
            </p:cNvGrpSpPr>
            <p:nvPr/>
          </p:nvGrpSpPr>
          <p:grpSpPr bwMode="auto">
            <a:xfrm>
              <a:off x="3120" y="1920"/>
              <a:ext cx="336" cy="0"/>
              <a:chOff x="3120" y="1920"/>
              <a:chExt cx="336" cy="0"/>
            </a:xfrm>
          </p:grpSpPr>
          <p:sp>
            <p:nvSpPr>
              <p:cNvPr id="794647" name="Line 23"/>
              <p:cNvSpPr>
                <a:spLocks noChangeShapeType="1"/>
              </p:cNvSpPr>
              <p:nvPr/>
            </p:nvSpPr>
            <p:spPr bwMode="auto">
              <a:xfrm>
                <a:off x="3216"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48" name="Line 24"/>
              <p:cNvSpPr>
                <a:spLocks noChangeShapeType="1"/>
              </p:cNvSpPr>
              <p:nvPr/>
            </p:nvSpPr>
            <p:spPr bwMode="auto">
              <a:xfrm>
                <a:off x="3312"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49" name="Line 25"/>
              <p:cNvSpPr>
                <a:spLocks noChangeShapeType="1"/>
              </p:cNvSpPr>
              <p:nvPr/>
            </p:nvSpPr>
            <p:spPr bwMode="auto">
              <a:xfrm>
                <a:off x="3120"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4650" name="Group 26"/>
            <p:cNvGrpSpPr>
              <a:grpSpLocks/>
            </p:cNvGrpSpPr>
            <p:nvPr/>
          </p:nvGrpSpPr>
          <p:grpSpPr bwMode="auto">
            <a:xfrm>
              <a:off x="1345" y="2740"/>
              <a:ext cx="2624" cy="179"/>
              <a:chOff x="1345" y="2740"/>
              <a:chExt cx="2624" cy="179"/>
            </a:xfrm>
          </p:grpSpPr>
          <p:sp>
            <p:nvSpPr>
              <p:cNvPr id="794651" name="Line 27"/>
              <p:cNvSpPr>
                <a:spLocks noChangeShapeType="1"/>
              </p:cNvSpPr>
              <p:nvPr/>
            </p:nvSpPr>
            <p:spPr bwMode="auto">
              <a:xfrm>
                <a:off x="1440" y="2832"/>
                <a:ext cx="2256"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52" name="Arc 28"/>
              <p:cNvSpPr>
                <a:spLocks/>
              </p:cNvSpPr>
              <p:nvPr/>
            </p:nvSpPr>
            <p:spPr bwMode="auto">
              <a:xfrm>
                <a:off x="1345" y="2742"/>
                <a:ext cx="96"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53" name="Arc 29"/>
              <p:cNvSpPr>
                <a:spLocks/>
              </p:cNvSpPr>
              <p:nvPr/>
            </p:nvSpPr>
            <p:spPr bwMode="auto">
              <a:xfrm>
                <a:off x="3873" y="2740"/>
                <a:ext cx="96"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54" name="Arc 30"/>
              <p:cNvSpPr>
                <a:spLocks/>
              </p:cNvSpPr>
              <p:nvPr/>
            </p:nvSpPr>
            <p:spPr bwMode="auto">
              <a:xfrm>
                <a:off x="3696" y="2823"/>
                <a:ext cx="97" cy="96"/>
              </a:xfrm>
              <a:custGeom>
                <a:avLst/>
                <a:gdLst>
                  <a:gd name="G0" fmla="+- 225 0 0"/>
                  <a:gd name="G1" fmla="+- 21600 0 0"/>
                  <a:gd name="G2" fmla="+- 21600 0 0"/>
                  <a:gd name="T0" fmla="*/ 0 w 21825"/>
                  <a:gd name="T1" fmla="*/ 1 h 21600"/>
                  <a:gd name="T2" fmla="*/ 21825 w 21825"/>
                  <a:gd name="T3" fmla="*/ 21600 h 21600"/>
                  <a:gd name="T4" fmla="*/ 225 w 21825"/>
                  <a:gd name="T5" fmla="*/ 21600 h 21600"/>
                </a:gdLst>
                <a:ahLst/>
                <a:cxnLst>
                  <a:cxn ang="0">
                    <a:pos x="T0" y="T1"/>
                  </a:cxn>
                  <a:cxn ang="0">
                    <a:pos x="T2" y="T3"/>
                  </a:cxn>
                  <a:cxn ang="0">
                    <a:pos x="T4" y="T5"/>
                  </a:cxn>
                </a:cxnLst>
                <a:rect l="0" t="0" r="r" b="b"/>
                <a:pathLst>
                  <a:path w="21825" h="21600" fill="none" extrusionOk="0">
                    <a:moveTo>
                      <a:pt x="0" y="1"/>
                    </a:moveTo>
                    <a:cubicBezTo>
                      <a:pt x="74" y="0"/>
                      <a:pt x="149" y="0"/>
                      <a:pt x="225" y="0"/>
                    </a:cubicBezTo>
                    <a:cubicBezTo>
                      <a:pt x="12154" y="0"/>
                      <a:pt x="21825" y="9670"/>
                      <a:pt x="21825" y="21600"/>
                    </a:cubicBezTo>
                  </a:path>
                  <a:path w="21825" h="21600" stroke="0" extrusionOk="0">
                    <a:moveTo>
                      <a:pt x="0" y="1"/>
                    </a:moveTo>
                    <a:cubicBezTo>
                      <a:pt x="74" y="0"/>
                      <a:pt x="149" y="0"/>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55" name="Arc 31"/>
              <p:cNvSpPr>
                <a:spLocks/>
              </p:cNvSpPr>
              <p:nvPr/>
            </p:nvSpPr>
            <p:spPr bwMode="auto">
              <a:xfrm>
                <a:off x="3778" y="2823"/>
                <a:ext cx="96" cy="96"/>
              </a:xfrm>
              <a:custGeom>
                <a:avLst/>
                <a:gdLst>
                  <a:gd name="G0" fmla="+- 21600 0 0"/>
                  <a:gd name="G1" fmla="+- 21599 0 0"/>
                  <a:gd name="G2" fmla="+- 21600 0 0"/>
                  <a:gd name="T0" fmla="*/ 0 w 21600"/>
                  <a:gd name="T1" fmla="*/ 21599 h 21599"/>
                  <a:gd name="T2" fmla="*/ 2137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57"/>
                      <a:pt x="9534" y="123"/>
                      <a:pt x="21375" y="0"/>
                    </a:cubicBezTo>
                  </a:path>
                  <a:path w="21600" h="21599" stroke="0" extrusionOk="0">
                    <a:moveTo>
                      <a:pt x="0" y="21599"/>
                    </a:moveTo>
                    <a:cubicBezTo>
                      <a:pt x="0" y="9757"/>
                      <a:pt x="9534" y="123"/>
                      <a:pt x="21375" y="0"/>
                    </a:cubicBezTo>
                    <a:lnTo>
                      <a:pt x="21600" y="21599"/>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94656" name="Rectangle 32"/>
            <p:cNvSpPr>
              <a:spLocks noChangeArrowheads="1"/>
            </p:cNvSpPr>
            <p:nvPr/>
          </p:nvSpPr>
          <p:spPr bwMode="auto">
            <a:xfrm>
              <a:off x="3617" y="2886"/>
              <a:ext cx="35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i</a:t>
              </a:r>
            </a:p>
          </p:txBody>
        </p:sp>
      </p:grpSp>
      <p:sp>
        <p:nvSpPr>
          <p:cNvPr id="794657" name="Freeform 33"/>
          <p:cNvSpPr>
            <a:spLocks/>
          </p:cNvSpPr>
          <p:nvPr/>
        </p:nvSpPr>
        <p:spPr bwMode="blackWhite">
          <a:xfrm>
            <a:off x="6934200" y="27432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4658" name="Rectangle 34"/>
          <p:cNvSpPr>
            <a:spLocks noChangeArrowheads="1"/>
          </p:cNvSpPr>
          <p:nvPr/>
        </p:nvSpPr>
        <p:spPr bwMode="auto">
          <a:xfrm>
            <a:off x="7024688" y="2835275"/>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i="1" baseline="-25000">
                <a:effectLst>
                  <a:outerShdw blurRad="38100" dist="38100" dir="2700000" algn="tl">
                    <a:srgbClr val="000000"/>
                  </a:outerShdw>
                </a:effectLst>
                <a:ea typeface="宋体" panose="02010600030101010101" pitchFamily="2" charset="-122"/>
              </a:rPr>
              <a:t>n-1</a:t>
            </a:r>
          </a:p>
        </p:txBody>
      </p:sp>
      <p:grpSp>
        <p:nvGrpSpPr>
          <p:cNvPr id="794659" name="Group 35"/>
          <p:cNvGrpSpPr>
            <a:grpSpLocks/>
          </p:cNvGrpSpPr>
          <p:nvPr/>
        </p:nvGrpSpPr>
        <p:grpSpPr bwMode="auto">
          <a:xfrm>
            <a:off x="6477000" y="3048000"/>
            <a:ext cx="533400" cy="0"/>
            <a:chOff x="4080" y="1920"/>
            <a:chExt cx="336" cy="0"/>
          </a:xfrm>
        </p:grpSpPr>
        <p:sp>
          <p:nvSpPr>
            <p:cNvPr id="794660" name="Line 36"/>
            <p:cNvSpPr>
              <a:spLocks noChangeShapeType="1"/>
            </p:cNvSpPr>
            <p:nvPr/>
          </p:nvSpPr>
          <p:spPr bwMode="auto">
            <a:xfrm>
              <a:off x="4176"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1" name="Line 37"/>
            <p:cNvSpPr>
              <a:spLocks noChangeShapeType="1"/>
            </p:cNvSpPr>
            <p:nvPr/>
          </p:nvSpPr>
          <p:spPr bwMode="auto">
            <a:xfrm>
              <a:off x="4272"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2" name="Line 38"/>
            <p:cNvSpPr>
              <a:spLocks noChangeShapeType="1"/>
            </p:cNvSpPr>
            <p:nvPr/>
          </p:nvSpPr>
          <p:spPr bwMode="auto">
            <a:xfrm>
              <a:off x="4080" y="1920"/>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4663" name="Group 39"/>
          <p:cNvGrpSpPr>
            <a:grpSpLocks/>
          </p:cNvGrpSpPr>
          <p:nvPr/>
        </p:nvGrpSpPr>
        <p:grpSpPr bwMode="auto">
          <a:xfrm>
            <a:off x="2135188" y="5035550"/>
            <a:ext cx="5699125" cy="933450"/>
            <a:chOff x="1345" y="3172"/>
            <a:chExt cx="3590" cy="588"/>
          </a:xfrm>
        </p:grpSpPr>
        <p:sp>
          <p:nvSpPr>
            <p:cNvPr id="794664" name="Line 40"/>
            <p:cNvSpPr>
              <a:spLocks noChangeShapeType="1"/>
            </p:cNvSpPr>
            <p:nvPr/>
          </p:nvSpPr>
          <p:spPr bwMode="auto">
            <a:xfrm>
              <a:off x="1440" y="3264"/>
              <a:ext cx="3216"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5" name="Arc 41"/>
            <p:cNvSpPr>
              <a:spLocks/>
            </p:cNvSpPr>
            <p:nvPr/>
          </p:nvSpPr>
          <p:spPr bwMode="auto">
            <a:xfrm>
              <a:off x="1345" y="3174"/>
              <a:ext cx="96" cy="9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6" name="Arc 42"/>
            <p:cNvSpPr>
              <a:spLocks/>
            </p:cNvSpPr>
            <p:nvPr/>
          </p:nvSpPr>
          <p:spPr bwMode="auto">
            <a:xfrm>
              <a:off x="4839" y="3172"/>
              <a:ext cx="96" cy="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7" name="Arc 43"/>
            <p:cNvSpPr>
              <a:spLocks/>
            </p:cNvSpPr>
            <p:nvPr/>
          </p:nvSpPr>
          <p:spPr bwMode="auto">
            <a:xfrm>
              <a:off x="4656" y="3255"/>
              <a:ext cx="97" cy="96"/>
            </a:xfrm>
            <a:custGeom>
              <a:avLst/>
              <a:gdLst>
                <a:gd name="G0" fmla="+- 225 0 0"/>
                <a:gd name="G1" fmla="+- 21600 0 0"/>
                <a:gd name="G2" fmla="+- 21600 0 0"/>
                <a:gd name="T0" fmla="*/ 0 w 21825"/>
                <a:gd name="T1" fmla="*/ 1 h 21600"/>
                <a:gd name="T2" fmla="*/ 21825 w 21825"/>
                <a:gd name="T3" fmla="*/ 21600 h 21600"/>
                <a:gd name="T4" fmla="*/ 225 w 21825"/>
                <a:gd name="T5" fmla="*/ 21600 h 21600"/>
              </a:gdLst>
              <a:ahLst/>
              <a:cxnLst>
                <a:cxn ang="0">
                  <a:pos x="T0" y="T1"/>
                </a:cxn>
                <a:cxn ang="0">
                  <a:pos x="T2" y="T3"/>
                </a:cxn>
                <a:cxn ang="0">
                  <a:pos x="T4" y="T5"/>
                </a:cxn>
              </a:cxnLst>
              <a:rect l="0" t="0" r="r" b="b"/>
              <a:pathLst>
                <a:path w="21825" h="21600" fill="none" extrusionOk="0">
                  <a:moveTo>
                    <a:pt x="0" y="1"/>
                  </a:moveTo>
                  <a:cubicBezTo>
                    <a:pt x="74" y="0"/>
                    <a:pt x="149" y="0"/>
                    <a:pt x="225" y="0"/>
                  </a:cubicBezTo>
                  <a:cubicBezTo>
                    <a:pt x="12154" y="0"/>
                    <a:pt x="21825" y="9670"/>
                    <a:pt x="21825" y="21600"/>
                  </a:cubicBezTo>
                </a:path>
                <a:path w="21825" h="21600" stroke="0" extrusionOk="0">
                  <a:moveTo>
                    <a:pt x="0" y="1"/>
                  </a:moveTo>
                  <a:cubicBezTo>
                    <a:pt x="74" y="0"/>
                    <a:pt x="149" y="0"/>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668" name="Arc 44"/>
            <p:cNvSpPr>
              <a:spLocks/>
            </p:cNvSpPr>
            <p:nvPr/>
          </p:nvSpPr>
          <p:spPr bwMode="auto">
            <a:xfrm>
              <a:off x="4744" y="3255"/>
              <a:ext cx="96" cy="96"/>
            </a:xfrm>
            <a:custGeom>
              <a:avLst/>
              <a:gdLst>
                <a:gd name="G0" fmla="+- 21600 0 0"/>
                <a:gd name="G1" fmla="+- 21599 0 0"/>
                <a:gd name="G2" fmla="+- 21600 0 0"/>
                <a:gd name="T0" fmla="*/ 0 w 21600"/>
                <a:gd name="T1" fmla="*/ 21599 h 21599"/>
                <a:gd name="T2" fmla="*/ 2137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57"/>
                    <a:pt x="9534" y="123"/>
                    <a:pt x="21375" y="0"/>
                  </a:cubicBezTo>
                </a:path>
                <a:path w="21600" h="21599" stroke="0" extrusionOk="0">
                  <a:moveTo>
                    <a:pt x="0" y="21599"/>
                  </a:moveTo>
                  <a:cubicBezTo>
                    <a:pt x="0" y="9757"/>
                    <a:pt x="9534" y="123"/>
                    <a:pt x="21375" y="0"/>
                  </a:cubicBezTo>
                  <a:lnTo>
                    <a:pt x="21600" y="21599"/>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94669" name="Group 45"/>
            <p:cNvGrpSpPr>
              <a:grpSpLocks/>
            </p:cNvGrpSpPr>
            <p:nvPr/>
          </p:nvGrpSpPr>
          <p:grpSpPr bwMode="auto">
            <a:xfrm>
              <a:off x="4577" y="3333"/>
              <a:ext cx="316" cy="427"/>
              <a:chOff x="4577" y="3333"/>
              <a:chExt cx="316" cy="427"/>
            </a:xfrm>
          </p:grpSpPr>
          <p:sp>
            <p:nvSpPr>
              <p:cNvPr id="794670" name="Rectangle 46"/>
              <p:cNvSpPr>
                <a:spLocks noChangeArrowheads="1"/>
              </p:cNvSpPr>
              <p:nvPr/>
            </p:nvSpPr>
            <p:spPr bwMode="auto">
              <a:xfrm>
                <a:off x="4577" y="3414"/>
                <a:ext cx="3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p>
            </p:txBody>
          </p:sp>
          <p:sp>
            <p:nvSpPr>
              <p:cNvPr id="794671" name="Rectangle 47"/>
              <p:cNvSpPr>
                <a:spLocks noChangeArrowheads="1"/>
              </p:cNvSpPr>
              <p:nvPr/>
            </p:nvSpPr>
            <p:spPr bwMode="auto">
              <a:xfrm>
                <a:off x="4645" y="333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a:effectLst>
                      <a:outerShdw blurRad="38100" dist="38100" dir="2700000" algn="tl">
                        <a:srgbClr val="000000"/>
                      </a:outerShdw>
                    </a:effectLst>
                    <a:ea typeface="宋体" panose="02010600030101010101" pitchFamily="2" charset="-122"/>
                  </a:rPr>
                  <a:t>^</a:t>
                </a:r>
              </a:p>
            </p:txBody>
          </p:sp>
        </p:grpSp>
      </p:grpSp>
    </p:spTree>
    <p:extLst>
      <p:ext uri="{BB962C8B-B14F-4D97-AF65-F5344CB8AC3E}">
        <p14:creationId xmlns:p14="http://schemas.microsoft.com/office/powerpoint/2010/main" val="302170574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Application: Selective refinement</a:t>
            </a:r>
          </a:p>
        </p:txBody>
      </p:sp>
      <p:pic>
        <p:nvPicPr>
          <p:cNvPr id="79667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325438" y="1411288"/>
            <a:ext cx="2368550" cy="2368550"/>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grpSp>
        <p:nvGrpSpPr>
          <p:cNvPr id="796676" name="Group 4"/>
          <p:cNvGrpSpPr>
            <a:grpSpLocks/>
          </p:cNvGrpSpPr>
          <p:nvPr/>
        </p:nvGrpSpPr>
        <p:grpSpPr bwMode="auto">
          <a:xfrm>
            <a:off x="1200150" y="3313113"/>
            <a:ext cx="428625" cy="534987"/>
            <a:chOff x="756" y="2087"/>
            <a:chExt cx="270" cy="337"/>
          </a:xfrm>
        </p:grpSpPr>
        <p:sp>
          <p:nvSpPr>
            <p:cNvPr id="796677" name="Oval 5"/>
            <p:cNvSpPr>
              <a:spLocks noChangeArrowheads="1"/>
            </p:cNvSpPr>
            <p:nvPr/>
          </p:nvSpPr>
          <p:spPr bwMode="invGray">
            <a:xfrm>
              <a:off x="869" y="2087"/>
              <a:ext cx="45" cy="3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78" name="Rectangle 6"/>
            <p:cNvSpPr>
              <a:spLocks noChangeArrowheads="1"/>
            </p:cNvSpPr>
            <p:nvPr/>
          </p:nvSpPr>
          <p:spPr bwMode="invGray">
            <a:xfrm>
              <a:off x="756" y="2184"/>
              <a:ext cx="270" cy="4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79" name="Rectangle 7"/>
            <p:cNvSpPr>
              <a:spLocks noChangeArrowheads="1"/>
            </p:cNvSpPr>
            <p:nvPr/>
          </p:nvSpPr>
          <p:spPr bwMode="invGray">
            <a:xfrm>
              <a:off x="835" y="2376"/>
              <a:ext cx="112" cy="4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80" name="Oval 8"/>
            <p:cNvSpPr>
              <a:spLocks noChangeArrowheads="1"/>
            </p:cNvSpPr>
            <p:nvPr/>
          </p:nvSpPr>
          <p:spPr bwMode="invGray">
            <a:xfrm>
              <a:off x="884" y="2162"/>
              <a:ext cx="14" cy="41"/>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96681" name="Freeform 9"/>
          <p:cNvSpPr>
            <a:spLocks/>
          </p:cNvSpPr>
          <p:nvPr/>
        </p:nvSpPr>
        <p:spPr bwMode="blackWhite">
          <a:xfrm>
            <a:off x="2971800" y="2057400"/>
            <a:ext cx="763588" cy="687388"/>
          </a:xfrm>
          <a:custGeom>
            <a:avLst/>
            <a:gdLst>
              <a:gd name="T0" fmla="*/ 0 w 481"/>
              <a:gd name="T1" fmla="*/ 0 h 433"/>
              <a:gd name="T2" fmla="*/ 0 w 481"/>
              <a:gd name="T3" fmla="*/ 432 h 433"/>
              <a:gd name="T4" fmla="*/ 384 w 481"/>
              <a:gd name="T5" fmla="*/ 432 h 433"/>
              <a:gd name="T6" fmla="*/ 480 w 481"/>
              <a:gd name="T7" fmla="*/ 192 h 433"/>
              <a:gd name="T8" fmla="*/ 384 w 481"/>
              <a:gd name="T9" fmla="*/ 0 h 433"/>
              <a:gd name="T10" fmla="*/ 0 w 481"/>
              <a:gd name="T11" fmla="*/ 0 h 433"/>
            </a:gdLst>
            <a:ahLst/>
            <a:cxnLst>
              <a:cxn ang="0">
                <a:pos x="T0" y="T1"/>
              </a:cxn>
              <a:cxn ang="0">
                <a:pos x="T2" y="T3"/>
              </a:cxn>
              <a:cxn ang="0">
                <a:pos x="T4" y="T5"/>
              </a:cxn>
              <a:cxn ang="0">
                <a:pos x="T6" y="T7"/>
              </a:cxn>
              <a:cxn ang="0">
                <a:pos x="T8" y="T9"/>
              </a:cxn>
              <a:cxn ang="0">
                <a:pos x="T10" y="T11"/>
              </a:cxn>
            </a:cxnLst>
            <a:rect l="0" t="0" r="r" b="b"/>
            <a:pathLst>
              <a:path w="481" h="433">
                <a:moveTo>
                  <a:pt x="0" y="0"/>
                </a:moveTo>
                <a:lnTo>
                  <a:pt x="0" y="432"/>
                </a:lnTo>
                <a:lnTo>
                  <a:pt x="384" y="432"/>
                </a:lnTo>
                <a:lnTo>
                  <a:pt x="480" y="192"/>
                </a:lnTo>
                <a:lnTo>
                  <a:pt x="384"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6682" name="Freeform 10"/>
          <p:cNvSpPr>
            <a:spLocks/>
          </p:cNvSpPr>
          <p:nvPr/>
        </p:nvSpPr>
        <p:spPr bwMode="blackWhite">
          <a:xfrm>
            <a:off x="3733800" y="20574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6683" name="Rectangle 11"/>
          <p:cNvSpPr>
            <a:spLocks noChangeArrowheads="1"/>
          </p:cNvSpPr>
          <p:nvPr/>
        </p:nvSpPr>
        <p:spPr bwMode="auto">
          <a:xfrm>
            <a:off x="2984500" y="2151063"/>
            <a:ext cx="615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800" i="1">
                <a:effectLst>
                  <a:outerShdw blurRad="38100" dist="38100" dir="2700000" algn="tl">
                    <a:srgbClr val="000000"/>
                  </a:outerShdw>
                </a:effectLst>
                <a:ea typeface="宋体" panose="02010600030101010101" pitchFamily="2" charset="-122"/>
              </a:rPr>
              <a:t>M</a:t>
            </a:r>
            <a:r>
              <a:rPr lang="en-US" altLang="zh-CN" sz="2800" i="1" baseline="30000">
                <a:effectLst>
                  <a:outerShdw blurRad="38100" dist="38100" dir="2700000" algn="tl">
                    <a:srgbClr val="000000"/>
                  </a:outerShdw>
                </a:effectLst>
                <a:ea typeface="宋体" panose="02010600030101010101" pitchFamily="2" charset="-122"/>
              </a:rPr>
              <a:t>0</a:t>
            </a:r>
          </a:p>
        </p:txBody>
      </p:sp>
      <p:sp>
        <p:nvSpPr>
          <p:cNvPr id="796684" name="Rectangle 12"/>
          <p:cNvSpPr>
            <a:spLocks noChangeArrowheads="1"/>
          </p:cNvSpPr>
          <p:nvPr/>
        </p:nvSpPr>
        <p:spPr bwMode="auto">
          <a:xfrm>
            <a:off x="3824288" y="214947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0</a:t>
            </a:r>
          </a:p>
        </p:txBody>
      </p:sp>
      <p:sp>
        <p:nvSpPr>
          <p:cNvPr id="796685" name="Freeform 13"/>
          <p:cNvSpPr>
            <a:spLocks/>
          </p:cNvSpPr>
          <p:nvPr/>
        </p:nvSpPr>
        <p:spPr bwMode="blackWhite">
          <a:xfrm>
            <a:off x="4724400" y="20574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6686" name="Rectangle 14"/>
          <p:cNvSpPr>
            <a:spLocks noChangeArrowheads="1"/>
          </p:cNvSpPr>
          <p:nvPr/>
        </p:nvSpPr>
        <p:spPr bwMode="auto">
          <a:xfrm>
            <a:off x="4814888" y="2149475"/>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400" i="1" baseline="-25000">
                <a:effectLst>
                  <a:outerShdw blurRad="38100" dist="38100" dir="2700000" algn="tl">
                    <a:srgbClr val="000000"/>
                  </a:outerShdw>
                </a:effectLst>
                <a:ea typeface="宋体" panose="02010600030101010101" pitchFamily="2" charset="-122"/>
              </a:rPr>
              <a:t>1</a:t>
            </a:r>
          </a:p>
        </p:txBody>
      </p:sp>
      <p:sp>
        <p:nvSpPr>
          <p:cNvPr id="796687" name="Freeform 15"/>
          <p:cNvSpPr>
            <a:spLocks/>
          </p:cNvSpPr>
          <p:nvPr/>
        </p:nvSpPr>
        <p:spPr bwMode="blackWhite">
          <a:xfrm>
            <a:off x="6248400" y="20574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6688" name="Rectangle 16"/>
          <p:cNvSpPr>
            <a:spLocks noChangeArrowheads="1"/>
          </p:cNvSpPr>
          <p:nvPr/>
        </p:nvSpPr>
        <p:spPr bwMode="auto">
          <a:xfrm>
            <a:off x="6338888" y="2149475"/>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sz="2000" i="1" baseline="-25000">
                <a:effectLst>
                  <a:outerShdw blurRad="38100" dist="38100" dir="2700000" algn="tl">
                    <a:srgbClr val="000000"/>
                  </a:outerShdw>
                </a:effectLst>
                <a:ea typeface="宋体" panose="02010600030101010101" pitchFamily="2" charset="-122"/>
              </a:rPr>
              <a:t>i-1</a:t>
            </a:r>
          </a:p>
        </p:txBody>
      </p:sp>
      <p:sp>
        <p:nvSpPr>
          <p:cNvPr id="796689" name="Freeform 17"/>
          <p:cNvSpPr>
            <a:spLocks/>
          </p:cNvSpPr>
          <p:nvPr/>
        </p:nvSpPr>
        <p:spPr bwMode="blackWhite">
          <a:xfrm>
            <a:off x="7772400" y="2057400"/>
            <a:ext cx="992188" cy="687388"/>
          </a:xfrm>
          <a:custGeom>
            <a:avLst/>
            <a:gdLst>
              <a:gd name="T0" fmla="*/ 0 w 625"/>
              <a:gd name="T1" fmla="*/ 0 h 433"/>
              <a:gd name="T2" fmla="*/ 96 w 625"/>
              <a:gd name="T3" fmla="*/ 192 h 433"/>
              <a:gd name="T4" fmla="*/ 0 w 625"/>
              <a:gd name="T5" fmla="*/ 432 h 433"/>
              <a:gd name="T6" fmla="*/ 528 w 625"/>
              <a:gd name="T7" fmla="*/ 432 h 433"/>
              <a:gd name="T8" fmla="*/ 624 w 625"/>
              <a:gd name="T9" fmla="*/ 192 h 433"/>
              <a:gd name="T10" fmla="*/ 528 w 625"/>
              <a:gd name="T11" fmla="*/ 0 h 433"/>
              <a:gd name="T12" fmla="*/ 0 w 625"/>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625" h="433">
                <a:moveTo>
                  <a:pt x="0" y="0"/>
                </a:moveTo>
                <a:lnTo>
                  <a:pt x="96" y="192"/>
                </a:lnTo>
                <a:lnTo>
                  <a:pt x="0" y="432"/>
                </a:lnTo>
                <a:lnTo>
                  <a:pt x="528" y="432"/>
                </a:lnTo>
                <a:lnTo>
                  <a:pt x="624" y="192"/>
                </a:lnTo>
                <a:lnTo>
                  <a:pt x="528" y="0"/>
                </a:lnTo>
                <a:lnTo>
                  <a:pt x="0" y="0"/>
                </a:lnTo>
              </a:path>
            </a:pathLst>
          </a:custGeom>
          <a:solidFill>
            <a:schemeClr val="accent1"/>
          </a:solidFill>
          <a:ln w="12700" cap="rnd" cmpd="sng">
            <a:solidFill>
              <a:schemeClr val="tx1"/>
            </a:solidFill>
            <a:prstDash val="solid"/>
            <a:round/>
            <a:headEnd/>
            <a:tailEnd/>
          </a:ln>
          <a:effectLst>
            <a:outerShdw dist="107763" dir="2700000" algn="ctr" rotWithShape="0">
              <a:schemeClr val="bg2"/>
            </a:outerShdw>
          </a:effectLst>
        </p:spPr>
        <p:txBody>
          <a:bodyPr/>
          <a:lstStyle/>
          <a:p>
            <a:endParaRPr lang="en-US"/>
          </a:p>
        </p:txBody>
      </p:sp>
      <p:sp>
        <p:nvSpPr>
          <p:cNvPr id="796690" name="Rectangle 18"/>
          <p:cNvSpPr>
            <a:spLocks noChangeArrowheads="1"/>
          </p:cNvSpPr>
          <p:nvPr/>
        </p:nvSpPr>
        <p:spPr bwMode="auto">
          <a:xfrm>
            <a:off x="7862888" y="2149475"/>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i="1">
                <a:effectLst>
                  <a:outerShdw blurRad="38100" dist="38100" dir="2700000" algn="tl">
                    <a:srgbClr val="000000"/>
                  </a:outerShdw>
                </a:effectLst>
                <a:ea typeface="宋体" panose="02010600030101010101" pitchFamily="2" charset="-122"/>
              </a:rPr>
              <a:t>vspl</a:t>
            </a:r>
            <a:r>
              <a:rPr lang="en-US" altLang="zh-CN" i="1" baseline="-25000">
                <a:effectLst>
                  <a:outerShdw blurRad="38100" dist="38100" dir="2700000" algn="tl">
                    <a:srgbClr val="000000"/>
                  </a:outerShdw>
                </a:effectLst>
                <a:ea typeface="宋体" panose="02010600030101010101" pitchFamily="2" charset="-122"/>
              </a:rPr>
              <a:t>n-1</a:t>
            </a:r>
          </a:p>
        </p:txBody>
      </p:sp>
      <p:grpSp>
        <p:nvGrpSpPr>
          <p:cNvPr id="796691" name="Group 19"/>
          <p:cNvGrpSpPr>
            <a:grpSpLocks/>
          </p:cNvGrpSpPr>
          <p:nvPr/>
        </p:nvGrpSpPr>
        <p:grpSpPr bwMode="auto">
          <a:xfrm>
            <a:off x="5791200" y="2362200"/>
            <a:ext cx="533400" cy="0"/>
            <a:chOff x="3648" y="1488"/>
            <a:chExt cx="336" cy="0"/>
          </a:xfrm>
        </p:grpSpPr>
        <p:sp>
          <p:nvSpPr>
            <p:cNvPr id="796692" name="Line 20"/>
            <p:cNvSpPr>
              <a:spLocks noChangeShapeType="1"/>
            </p:cNvSpPr>
            <p:nvPr/>
          </p:nvSpPr>
          <p:spPr bwMode="auto">
            <a:xfrm>
              <a:off x="3744"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93" name="Line 21"/>
            <p:cNvSpPr>
              <a:spLocks noChangeShapeType="1"/>
            </p:cNvSpPr>
            <p:nvPr/>
          </p:nvSpPr>
          <p:spPr bwMode="auto">
            <a:xfrm>
              <a:off x="3840"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94" name="Line 22"/>
            <p:cNvSpPr>
              <a:spLocks noChangeShapeType="1"/>
            </p:cNvSpPr>
            <p:nvPr/>
          </p:nvSpPr>
          <p:spPr bwMode="auto">
            <a:xfrm>
              <a:off x="3648"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6695" name="Group 23"/>
          <p:cNvGrpSpPr>
            <a:grpSpLocks/>
          </p:cNvGrpSpPr>
          <p:nvPr/>
        </p:nvGrpSpPr>
        <p:grpSpPr bwMode="auto">
          <a:xfrm>
            <a:off x="7315200" y="2362200"/>
            <a:ext cx="533400" cy="0"/>
            <a:chOff x="4608" y="1488"/>
            <a:chExt cx="336" cy="0"/>
          </a:xfrm>
        </p:grpSpPr>
        <p:sp>
          <p:nvSpPr>
            <p:cNvPr id="796696" name="Line 24"/>
            <p:cNvSpPr>
              <a:spLocks noChangeShapeType="1"/>
            </p:cNvSpPr>
            <p:nvPr/>
          </p:nvSpPr>
          <p:spPr bwMode="auto">
            <a:xfrm>
              <a:off x="4704"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97" name="Line 25"/>
            <p:cNvSpPr>
              <a:spLocks noChangeShapeType="1"/>
            </p:cNvSpPr>
            <p:nvPr/>
          </p:nvSpPr>
          <p:spPr bwMode="auto">
            <a:xfrm>
              <a:off x="4800"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698" name="Line 26"/>
            <p:cNvSpPr>
              <a:spLocks noChangeShapeType="1"/>
            </p:cNvSpPr>
            <p:nvPr/>
          </p:nvSpPr>
          <p:spPr bwMode="auto">
            <a:xfrm>
              <a:off x="4608" y="1488"/>
              <a:ext cx="14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96699" name="Line 27"/>
          <p:cNvSpPr>
            <a:spLocks noChangeShapeType="1"/>
          </p:cNvSpPr>
          <p:nvPr/>
        </p:nvSpPr>
        <p:spPr bwMode="auto">
          <a:xfrm>
            <a:off x="3886200" y="1905000"/>
            <a:ext cx="685800" cy="990600"/>
          </a:xfrm>
          <a:prstGeom prst="line">
            <a:avLst/>
          </a:prstGeom>
          <a:noFill/>
          <a:ln w="50800">
            <a:solidFill>
              <a:srgbClr val="FFFF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700" name="Line 28"/>
          <p:cNvSpPr>
            <a:spLocks noChangeShapeType="1"/>
          </p:cNvSpPr>
          <p:nvPr/>
        </p:nvSpPr>
        <p:spPr bwMode="auto">
          <a:xfrm flipH="1">
            <a:off x="3886200" y="1905000"/>
            <a:ext cx="609600" cy="990600"/>
          </a:xfrm>
          <a:prstGeom prst="line">
            <a:avLst/>
          </a:prstGeom>
          <a:noFill/>
          <a:ln w="50800">
            <a:solidFill>
              <a:srgbClr val="FFFF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701" name="Line 29"/>
          <p:cNvSpPr>
            <a:spLocks noChangeShapeType="1"/>
          </p:cNvSpPr>
          <p:nvPr/>
        </p:nvSpPr>
        <p:spPr bwMode="auto">
          <a:xfrm>
            <a:off x="6400800" y="1905000"/>
            <a:ext cx="685800" cy="990600"/>
          </a:xfrm>
          <a:prstGeom prst="line">
            <a:avLst/>
          </a:prstGeom>
          <a:noFill/>
          <a:ln w="50800">
            <a:solidFill>
              <a:srgbClr val="FFFF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702" name="Line 30"/>
          <p:cNvSpPr>
            <a:spLocks noChangeShapeType="1"/>
          </p:cNvSpPr>
          <p:nvPr/>
        </p:nvSpPr>
        <p:spPr bwMode="auto">
          <a:xfrm flipH="1">
            <a:off x="6400800" y="1905000"/>
            <a:ext cx="609600" cy="990600"/>
          </a:xfrm>
          <a:prstGeom prst="line">
            <a:avLst/>
          </a:prstGeom>
          <a:noFill/>
          <a:ln w="50800">
            <a:solidFill>
              <a:srgbClr val="FFFF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96703" name="Picture 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3263900" y="3263900"/>
            <a:ext cx="2606675" cy="26066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796704" name="Picture 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blackGray">
          <a:xfrm>
            <a:off x="6083300" y="3263900"/>
            <a:ext cx="2606675" cy="26066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96705" name="Rectangle 33"/>
          <p:cNvSpPr>
            <a:spLocks noChangeArrowheads="1"/>
          </p:cNvSpPr>
          <p:nvPr/>
        </p:nvSpPr>
        <p:spPr bwMode="auto">
          <a:xfrm>
            <a:off x="4271963" y="5959475"/>
            <a:ext cx="33178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a:effectLst>
                  <a:outerShdw blurRad="38100" dist="38100" dir="2700000" algn="tl">
                    <a:srgbClr val="000000"/>
                  </a:outerShdw>
                </a:effectLst>
                <a:ea typeface="宋体" panose="02010600030101010101" pitchFamily="2" charset="-122"/>
              </a:rPr>
              <a:t>(e.g. view frustum)</a:t>
            </a:r>
          </a:p>
        </p:txBody>
      </p:sp>
      <p:sp>
        <p:nvSpPr>
          <p:cNvPr id="796706" name="Rectangle 34"/>
          <p:cNvSpPr>
            <a:spLocks noGrp="1" noChangeArrowheads="1"/>
          </p:cNvSpPr>
          <p:nvPr>
            <p:ph type="body" idx="1"/>
          </p:nvPr>
        </p:nvSpPr>
        <p:spPr>
          <a:xfrm>
            <a:off x="152400" y="1295400"/>
            <a:ext cx="8839200" cy="685800"/>
          </a:xfrm>
          <a:noFill/>
          <a:ln/>
        </p:spPr>
        <p:txBody>
          <a:bodyPr lIns="92075" tIns="46038" rIns="92075" bIns="46038"/>
          <a:lstStyle/>
          <a:p>
            <a:pPr>
              <a:buFontTx/>
              <a:buNone/>
            </a:pPr>
            <a:r>
              <a:rPr lang="zh-CN" altLang="en-US">
                <a:ea typeface="宋体" panose="02010600030101010101" pitchFamily="2" charset="-122"/>
              </a:rPr>
              <a:t> </a:t>
            </a:r>
          </a:p>
        </p:txBody>
      </p:sp>
    </p:spTree>
    <p:extLst>
      <p:ext uri="{BB962C8B-B14F-4D97-AF65-F5344CB8AC3E}">
        <p14:creationId xmlns:p14="http://schemas.microsoft.com/office/powerpoint/2010/main" val="10206506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How to select edge collapses?</a:t>
            </a:r>
          </a:p>
        </p:txBody>
      </p:sp>
      <p:sp>
        <p:nvSpPr>
          <p:cNvPr id="798723" name="Rectangle 3"/>
          <p:cNvSpPr>
            <a:spLocks noGrp="1" noChangeArrowheads="1"/>
          </p:cNvSpPr>
          <p:nvPr>
            <p:ph type="body" idx="1"/>
          </p:nvPr>
        </p:nvSpPr>
        <p:spPr>
          <a:xfrm>
            <a:off x="609600" y="1524000"/>
            <a:ext cx="8305800" cy="2438400"/>
          </a:xfrm>
          <a:noFill/>
          <a:ln/>
        </p:spPr>
        <p:txBody>
          <a:bodyPr lIns="92075" tIns="46038" rIns="92075" bIns="46038"/>
          <a:lstStyle/>
          <a:p>
            <a:r>
              <a:rPr lang="en-US" altLang="zh-CN">
                <a:ea typeface="宋体" panose="02010600030101010101" pitchFamily="2" charset="-122"/>
              </a:rPr>
              <a:t>Preserve </a:t>
            </a:r>
            <a:r>
              <a:rPr lang="en-US" altLang="zh-CN" i="1">
                <a:solidFill>
                  <a:schemeClr val="tx2"/>
                </a:solidFill>
                <a:ea typeface="宋体" panose="02010600030101010101" pitchFamily="2" charset="-122"/>
              </a:rPr>
              <a:t>appearance</a:t>
            </a:r>
            <a:r>
              <a:rPr lang="en-US" altLang="zh-CN">
                <a:ea typeface="宋体" panose="02010600030101010101" pitchFamily="2" charset="-122"/>
              </a:rPr>
              <a:t>:</a:t>
            </a:r>
          </a:p>
          <a:p>
            <a:pPr lvl="1"/>
            <a:r>
              <a:rPr lang="en-US" altLang="zh-CN">
                <a:ea typeface="宋体" panose="02010600030101010101" pitchFamily="2" charset="-122"/>
              </a:rPr>
              <a:t>geometric shape</a:t>
            </a:r>
          </a:p>
          <a:p>
            <a:pPr lvl="1"/>
            <a:r>
              <a:rPr lang="en-US" altLang="zh-CN">
                <a:ea typeface="宋体" panose="02010600030101010101" pitchFamily="2" charset="-122"/>
              </a:rPr>
              <a:t>scalar fields</a:t>
            </a:r>
            <a:r>
              <a:rPr lang="en-US" altLang="zh-CN" sz="2200">
                <a:ea typeface="宋体" panose="02010600030101010101" pitchFamily="2" charset="-122"/>
              </a:rPr>
              <a:t> (e.g. color)</a:t>
            </a:r>
            <a:endParaRPr lang="en-US" altLang="zh-CN">
              <a:ea typeface="宋体" panose="02010600030101010101" pitchFamily="2" charset="-122"/>
            </a:endParaRPr>
          </a:p>
          <a:p>
            <a:pPr lvl="1"/>
            <a:r>
              <a:rPr lang="en-US" altLang="zh-CN">
                <a:ea typeface="宋体" panose="02010600030101010101" pitchFamily="2" charset="-122"/>
              </a:rPr>
              <a:t>discontinuity curves</a:t>
            </a:r>
          </a:p>
        </p:txBody>
      </p:sp>
      <p:pic>
        <p:nvPicPr>
          <p:cNvPr id="798724"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5330825" y="1320800"/>
            <a:ext cx="2606675" cy="26066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graphicFrame>
        <p:nvGraphicFramePr>
          <p:cNvPr id="798725" name="Object 5"/>
          <p:cNvGraphicFramePr>
            <a:graphicFrameLocks/>
          </p:cNvGraphicFramePr>
          <p:nvPr/>
        </p:nvGraphicFramePr>
        <p:xfrm>
          <a:off x="327025" y="4125913"/>
          <a:ext cx="8534400" cy="1316037"/>
        </p:xfrm>
        <a:graphic>
          <a:graphicData uri="http://schemas.openxmlformats.org/presentationml/2006/ole">
            <mc:AlternateContent xmlns:mc="http://schemas.openxmlformats.org/markup-compatibility/2006">
              <mc:Choice xmlns:v="urn:schemas-microsoft-com:vml" Requires="v">
                <p:oleObj spid="_x0000_s1035" name="Equation" r:id="rId5" imgW="2501640" imgH="406080" progId="Equation.2">
                  <p:embed/>
                </p:oleObj>
              </mc:Choice>
              <mc:Fallback>
                <p:oleObj name="Equation" r:id="rId5" imgW="2501640" imgH="406080" progId="Equation.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invGray">
                      <a:xfrm>
                        <a:off x="327025" y="4125913"/>
                        <a:ext cx="8534400"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98726" name="Group 6"/>
          <p:cNvGrpSpPr>
            <a:grpSpLocks/>
          </p:cNvGrpSpPr>
          <p:nvPr/>
        </p:nvGrpSpPr>
        <p:grpSpPr bwMode="auto">
          <a:xfrm>
            <a:off x="1022350" y="4267200"/>
            <a:ext cx="7162800" cy="1951038"/>
            <a:chOff x="644" y="2688"/>
            <a:chExt cx="4512" cy="1229"/>
          </a:xfrm>
        </p:grpSpPr>
        <p:grpSp>
          <p:nvGrpSpPr>
            <p:cNvPr id="798727" name="Group 7"/>
            <p:cNvGrpSpPr>
              <a:grpSpLocks/>
            </p:cNvGrpSpPr>
            <p:nvPr/>
          </p:nvGrpSpPr>
          <p:grpSpPr bwMode="auto">
            <a:xfrm>
              <a:off x="1076" y="2688"/>
              <a:ext cx="288" cy="480"/>
              <a:chOff x="1076" y="2688"/>
              <a:chExt cx="288" cy="480"/>
            </a:xfrm>
          </p:grpSpPr>
          <p:sp>
            <p:nvSpPr>
              <p:cNvPr id="798728" name="Line 8"/>
              <p:cNvSpPr>
                <a:spLocks noChangeShapeType="1"/>
              </p:cNvSpPr>
              <p:nvPr/>
            </p:nvSpPr>
            <p:spPr bwMode="auto">
              <a:xfrm>
                <a:off x="1076" y="2688"/>
                <a:ext cx="288" cy="48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29" name="Line 9"/>
              <p:cNvSpPr>
                <a:spLocks noChangeShapeType="1"/>
              </p:cNvSpPr>
              <p:nvPr/>
            </p:nvSpPr>
            <p:spPr bwMode="auto">
              <a:xfrm flipH="1">
                <a:off x="1076" y="2688"/>
                <a:ext cx="288" cy="48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8730" name="Group 10"/>
            <p:cNvGrpSpPr>
              <a:grpSpLocks/>
            </p:cNvGrpSpPr>
            <p:nvPr/>
          </p:nvGrpSpPr>
          <p:grpSpPr bwMode="auto">
            <a:xfrm>
              <a:off x="4214" y="2688"/>
              <a:ext cx="288" cy="480"/>
              <a:chOff x="4214" y="2688"/>
              <a:chExt cx="288" cy="480"/>
            </a:xfrm>
          </p:grpSpPr>
          <p:sp>
            <p:nvSpPr>
              <p:cNvPr id="798731" name="Line 11"/>
              <p:cNvSpPr>
                <a:spLocks noChangeShapeType="1"/>
              </p:cNvSpPr>
              <p:nvPr/>
            </p:nvSpPr>
            <p:spPr bwMode="auto">
              <a:xfrm>
                <a:off x="4214" y="2688"/>
                <a:ext cx="288" cy="48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32" name="Line 12"/>
              <p:cNvSpPr>
                <a:spLocks noChangeShapeType="1"/>
              </p:cNvSpPr>
              <p:nvPr/>
            </p:nvSpPr>
            <p:spPr bwMode="auto">
              <a:xfrm flipH="1">
                <a:off x="4214" y="2688"/>
                <a:ext cx="288" cy="480"/>
              </a:xfrm>
              <a:prstGeom prst="line">
                <a:avLst/>
              </a:prstGeom>
              <a:noFill/>
              <a:ln w="508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useBgFill="1">
          <p:nvSpPr>
            <p:cNvPr id="798733" name="Rectangle 13"/>
            <p:cNvSpPr>
              <a:spLocks noChangeArrowheads="1"/>
            </p:cNvSpPr>
            <p:nvPr/>
          </p:nvSpPr>
          <p:spPr bwMode="auto">
            <a:xfrm>
              <a:off x="644" y="3186"/>
              <a:ext cx="4512" cy="384"/>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734" name="Rectangle 14"/>
            <p:cNvSpPr>
              <a:spLocks noChangeArrowheads="1"/>
            </p:cNvSpPr>
            <p:nvPr/>
          </p:nvSpPr>
          <p:spPr bwMode="auto">
            <a:xfrm>
              <a:off x="1016" y="3182"/>
              <a:ext cx="37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5400">
                  <a:solidFill>
                    <a:schemeClr val="tx2"/>
                  </a:solidFill>
                  <a:effectLst>
                    <a:outerShdw blurRad="38100" dist="38100" dir="2700000" algn="tl">
                      <a:srgbClr val="000000"/>
                    </a:outerShdw>
                  </a:effectLst>
                  <a:latin typeface="Symbol" panose="05050102010706020507" pitchFamily="18" charset="2"/>
                  <a:ea typeface="宋体" panose="02010600030101010101" pitchFamily="2" charset="-122"/>
                </a:rPr>
                <a:t>S</a:t>
              </a:r>
            </a:p>
          </p:txBody>
        </p:sp>
        <p:sp>
          <p:nvSpPr>
            <p:cNvPr id="798735" name="Rectangle 15"/>
            <p:cNvSpPr>
              <a:spLocks noChangeArrowheads="1"/>
            </p:cNvSpPr>
            <p:nvPr/>
          </p:nvSpPr>
          <p:spPr bwMode="auto">
            <a:xfrm>
              <a:off x="4154" y="3182"/>
              <a:ext cx="37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5400">
                  <a:solidFill>
                    <a:schemeClr val="tx2"/>
                  </a:solidFill>
                  <a:effectLst>
                    <a:outerShdw blurRad="38100" dist="38100" dir="2700000" algn="tl">
                      <a:srgbClr val="000000"/>
                    </a:outerShdw>
                  </a:effectLst>
                  <a:latin typeface="Symbol" panose="05050102010706020507" pitchFamily="18" charset="2"/>
                  <a:ea typeface="宋体" panose="02010600030101010101" pitchFamily="2" charset="-122"/>
                </a:rPr>
                <a:t>S</a:t>
              </a:r>
            </a:p>
          </p:txBody>
        </p:sp>
        <p:sp>
          <p:nvSpPr>
            <p:cNvPr id="798736" name="Rectangle 16"/>
            <p:cNvSpPr>
              <a:spLocks noChangeArrowheads="1"/>
            </p:cNvSpPr>
            <p:nvPr/>
          </p:nvSpPr>
          <p:spPr bwMode="auto">
            <a:xfrm>
              <a:off x="847" y="3571"/>
              <a:ext cx="75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a:solidFill>
                    <a:schemeClr val="tx2"/>
                  </a:solidFill>
                  <a:effectLst>
                    <a:outerShdw blurRad="38100" dist="38100" dir="2700000" algn="tl">
                      <a:srgbClr val="000000"/>
                    </a:outerShdw>
                  </a:effectLst>
                  <a:ea typeface="宋体" panose="02010600030101010101" pitchFamily="2" charset="-122"/>
                </a:rPr>
                <a:t>points</a:t>
              </a:r>
            </a:p>
          </p:txBody>
        </p:sp>
        <p:sp>
          <p:nvSpPr>
            <p:cNvPr id="798737" name="Rectangle 17"/>
            <p:cNvSpPr>
              <a:spLocks noChangeArrowheads="1"/>
            </p:cNvSpPr>
            <p:nvPr/>
          </p:nvSpPr>
          <p:spPr bwMode="auto">
            <a:xfrm>
              <a:off x="3992" y="3571"/>
              <a:ext cx="75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a:solidFill>
                    <a:schemeClr val="tx2"/>
                  </a:solidFill>
                  <a:effectLst>
                    <a:outerShdw blurRad="38100" dist="38100" dir="2700000" algn="tl">
                      <a:srgbClr val="000000"/>
                    </a:outerShdw>
                  </a:effectLst>
                  <a:ea typeface="宋体" panose="02010600030101010101" pitchFamily="2" charset="-122"/>
                </a:rPr>
                <a:t>points</a:t>
              </a:r>
            </a:p>
          </p:txBody>
        </p:sp>
      </p:grpSp>
    </p:spTree>
    <p:extLst>
      <p:ext uri="{BB962C8B-B14F-4D97-AF65-F5344CB8AC3E}">
        <p14:creationId xmlns:p14="http://schemas.microsoft.com/office/powerpoint/2010/main" val="377743535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a:ea typeface="宋体" panose="02010600030101010101" pitchFamily="2" charset="-122"/>
              </a:rPr>
              <a:t>Outline</a:t>
            </a:r>
          </a:p>
        </p:txBody>
      </p:sp>
      <p:sp>
        <p:nvSpPr>
          <p:cNvPr id="765955" name="Rectangle 3"/>
          <p:cNvSpPr>
            <a:spLocks noGrp="1" noChangeArrowheads="1"/>
          </p:cNvSpPr>
          <p:nvPr>
            <p:ph type="body" idx="1"/>
          </p:nvPr>
        </p:nvSpPr>
        <p:spPr/>
        <p:txBody>
          <a:bodyPr/>
          <a:lstStyle/>
          <a:p>
            <a:r>
              <a:rPr lang="en-US" altLang="zh-CN">
                <a:ea typeface="宋体" panose="02010600030101010101" pitchFamily="2" charset="-122"/>
              </a:rPr>
              <a:t>Static Geometry LOD</a:t>
            </a:r>
          </a:p>
          <a:p>
            <a:pPr lvl="1"/>
            <a:r>
              <a:rPr lang="en-US" altLang="zh-CN">
                <a:ea typeface="宋体" panose="02010600030101010101" pitchFamily="2" charset="-122"/>
              </a:rPr>
              <a:t>Fixed LOD sequences</a:t>
            </a:r>
          </a:p>
          <a:p>
            <a:r>
              <a:rPr lang="en-US" altLang="zh-CN">
                <a:ea typeface="宋体" panose="02010600030101010101" pitchFamily="2" charset="-122"/>
              </a:rPr>
              <a:t>View-dependent geometry LOD</a:t>
            </a:r>
          </a:p>
          <a:p>
            <a:pPr lvl="1"/>
            <a:r>
              <a:rPr lang="en-US" altLang="zh-CN">
                <a:ea typeface="宋体" panose="02010600030101010101" pitchFamily="2" charset="-122"/>
              </a:rPr>
              <a:t>Frontiers on LOD trees</a:t>
            </a:r>
          </a:p>
        </p:txBody>
      </p:sp>
    </p:spTree>
    <p:extLst>
      <p:ext uri="{BB962C8B-B14F-4D97-AF65-F5344CB8AC3E}">
        <p14:creationId xmlns:p14="http://schemas.microsoft.com/office/powerpoint/2010/main" val="422892425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Selecting edge collapses</a:t>
            </a:r>
          </a:p>
        </p:txBody>
      </p:sp>
      <p:sp>
        <p:nvSpPr>
          <p:cNvPr id="800771" name="Rectangle 3"/>
          <p:cNvSpPr>
            <a:spLocks noGrp="1" noChangeArrowheads="1"/>
          </p:cNvSpPr>
          <p:nvPr>
            <p:ph type="body" idx="1"/>
          </p:nvPr>
        </p:nvSpPr>
        <p:spPr>
          <a:xfrm>
            <a:off x="152400" y="1536700"/>
            <a:ext cx="8839200" cy="1765300"/>
          </a:xfrm>
          <a:noFill/>
          <a:ln/>
        </p:spPr>
        <p:txBody>
          <a:bodyPr lIns="92075" tIns="46038" rIns="92075" bIns="46038"/>
          <a:lstStyle/>
          <a:p>
            <a:pPr>
              <a:lnSpc>
                <a:spcPct val="90000"/>
              </a:lnSpc>
              <a:spcBef>
                <a:spcPct val="40000"/>
              </a:spcBef>
            </a:pPr>
            <a:r>
              <a:rPr lang="en-US" altLang="zh-CN">
                <a:ea typeface="宋体" panose="02010600030101010101" pitchFamily="2" charset="-122"/>
              </a:rPr>
              <a:t>Greedy algorithm: always collapse edge resulting in smallest </a:t>
            </a:r>
            <a:r>
              <a:rPr lang="en-US" altLang="zh-CN" sz="4000">
                <a:latin typeface="Symbol" panose="05050102010706020507" pitchFamily="18" charset="2"/>
                <a:ea typeface="宋体" panose="02010600030101010101" pitchFamily="2" charset="-122"/>
              </a:rPr>
              <a:t>D</a:t>
            </a:r>
            <a:r>
              <a:rPr lang="en-US" altLang="zh-CN" sz="2000">
                <a:latin typeface="Symbol" panose="05050102010706020507" pitchFamily="18" charset="2"/>
                <a:ea typeface="宋体" panose="02010600030101010101" pitchFamily="2" charset="-122"/>
              </a:rPr>
              <a:t> </a:t>
            </a:r>
            <a:r>
              <a:rPr lang="en-US" altLang="zh-CN" sz="4000" i="1">
                <a:latin typeface="Times New Roman" panose="02020603050405020304" pitchFamily="18" charset="0"/>
                <a:ea typeface="宋体" panose="02010600030101010101" pitchFamily="2" charset="-122"/>
              </a:rPr>
              <a:t>E</a:t>
            </a:r>
          </a:p>
        </p:txBody>
      </p:sp>
      <p:sp>
        <p:nvSpPr>
          <p:cNvPr id="800772" name="Rectangle 4"/>
          <p:cNvSpPr>
            <a:spLocks noChangeArrowheads="1"/>
          </p:cNvSpPr>
          <p:nvPr/>
        </p:nvSpPr>
        <p:spPr bwMode="auto">
          <a:xfrm>
            <a:off x="722313" y="4019550"/>
            <a:ext cx="5948744" cy="17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zh-CN" sz="3200" dirty="0">
                <a:effectLst>
                  <a:outerShdw blurRad="38100" dist="38100" dir="2700000" algn="tl">
                    <a:srgbClr val="000000"/>
                  </a:outerShdw>
                </a:effectLst>
                <a:ea typeface="宋体" panose="02010600030101010101" pitchFamily="2" charset="-122"/>
              </a:rPr>
              <a:t>Simplification </a:t>
            </a:r>
            <a:r>
              <a:rPr lang="en-US" altLang="zh-CN" sz="3200" dirty="0" smtClean="0">
                <a:effectLst>
                  <a:outerShdw blurRad="38100" dist="38100" dir="2700000" algn="tl">
                    <a:srgbClr val="000000"/>
                  </a:outerShdw>
                </a:effectLst>
                <a:ea typeface="宋体" panose="02010600030101010101" pitchFamily="2" charset="-122"/>
              </a:rPr>
              <a:t>process</a:t>
            </a:r>
            <a:endParaRPr lang="en-US" altLang="zh-CN" sz="3200" dirty="0">
              <a:effectLst>
                <a:outerShdw blurRad="38100" dist="38100" dir="2700000" algn="tl">
                  <a:srgbClr val="000000"/>
                </a:outerShdw>
              </a:effectLst>
              <a:ea typeface="宋体" panose="02010600030101010101" pitchFamily="2" charset="-122"/>
            </a:endParaRPr>
          </a:p>
          <a:p>
            <a:pPr lvl="1" eaLnBrk="0" hangingPunct="0">
              <a:spcBef>
                <a:spcPct val="20000"/>
              </a:spcBef>
              <a:buClr>
                <a:schemeClr val="accent2"/>
              </a:buClr>
              <a:buSzPct val="50000"/>
              <a:buFont typeface="Monotype Sorts" pitchFamily="2" charset="2"/>
              <a:buChar char="n"/>
            </a:pPr>
            <a:r>
              <a:rPr lang="en-US" altLang="zh-CN" sz="3200" dirty="0">
                <a:effectLst>
                  <a:outerShdw blurRad="38100" dist="38100" dir="2700000" algn="tl">
                    <a:srgbClr val="000000"/>
                  </a:outerShdw>
                </a:effectLst>
                <a:ea typeface="宋体" panose="02010600030101010101" pitchFamily="2" charset="-122"/>
              </a:rPr>
              <a:t> </a:t>
            </a:r>
            <a:r>
              <a:rPr lang="en-US" altLang="zh-CN" sz="3200" dirty="0" smtClean="0">
                <a:effectLst>
                  <a:outerShdw blurRad="38100" dist="38100" dir="2700000" algn="tl">
                    <a:srgbClr val="000000"/>
                  </a:outerShdw>
                </a:effectLst>
                <a:ea typeface="宋体" panose="02010600030101010101" pitchFamily="2" charset="-122"/>
              </a:rPr>
              <a:t>slow off-line </a:t>
            </a:r>
            <a:r>
              <a:rPr lang="en-US" altLang="zh-CN" sz="3200" dirty="0">
                <a:effectLst>
                  <a:outerShdw blurRad="38100" dist="38100" dir="2700000" algn="tl">
                    <a:srgbClr val="000000"/>
                  </a:outerShdw>
                </a:effectLst>
                <a:ea typeface="宋体" panose="02010600030101010101" pitchFamily="2" charset="-122"/>
              </a:rPr>
              <a:t>process</a:t>
            </a:r>
          </a:p>
          <a:p>
            <a:pPr lvl="1" eaLnBrk="0" hangingPunct="0">
              <a:spcBef>
                <a:spcPct val="20000"/>
              </a:spcBef>
              <a:buClr>
                <a:schemeClr val="accent2"/>
              </a:buClr>
              <a:buSzPct val="50000"/>
              <a:buFont typeface="Monotype Sorts" pitchFamily="2" charset="2"/>
              <a:buChar char="n"/>
            </a:pPr>
            <a:r>
              <a:rPr lang="en-US" altLang="zh-CN" sz="3200" dirty="0">
                <a:effectLst>
                  <a:outerShdw blurRad="38100" dist="38100" dir="2700000" algn="tl">
                    <a:srgbClr val="000000"/>
                  </a:outerShdw>
                </a:effectLst>
                <a:ea typeface="宋体" panose="02010600030101010101" pitchFamily="2" charset="-122"/>
              </a:rPr>
              <a:t> could use simpler heuristics</a:t>
            </a:r>
          </a:p>
        </p:txBody>
      </p:sp>
    </p:spTree>
    <p:extLst>
      <p:ext uri="{BB962C8B-B14F-4D97-AF65-F5344CB8AC3E}">
        <p14:creationId xmlns:p14="http://schemas.microsoft.com/office/powerpoint/2010/main" val="4920997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Summary</a:t>
            </a:r>
          </a:p>
        </p:txBody>
      </p:sp>
      <p:sp>
        <p:nvSpPr>
          <p:cNvPr id="804867" name="Rectangle 3"/>
          <p:cNvSpPr>
            <a:spLocks noChangeArrowheads="1"/>
          </p:cNvSpPr>
          <p:nvPr/>
        </p:nvSpPr>
        <p:spPr bwMode="auto">
          <a:xfrm>
            <a:off x="5848350" y="1695450"/>
            <a:ext cx="755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PM</a:t>
            </a:r>
          </a:p>
        </p:txBody>
      </p:sp>
      <p:grpSp>
        <p:nvGrpSpPr>
          <p:cNvPr id="804868" name="Group 4"/>
          <p:cNvGrpSpPr>
            <a:grpSpLocks/>
          </p:cNvGrpSpPr>
          <p:nvPr/>
        </p:nvGrpSpPr>
        <p:grpSpPr bwMode="auto">
          <a:xfrm>
            <a:off x="1225550" y="2216150"/>
            <a:ext cx="2120900" cy="1663700"/>
            <a:chOff x="772" y="1396"/>
            <a:chExt cx="1336" cy="1048"/>
          </a:xfrm>
        </p:grpSpPr>
        <p:sp>
          <p:nvSpPr>
            <p:cNvPr id="804869" name="AutoShape 5"/>
            <p:cNvSpPr>
              <a:spLocks noChangeArrowheads="1"/>
            </p:cNvSpPr>
            <p:nvPr/>
          </p:nvSpPr>
          <p:spPr bwMode="blackWhite">
            <a:xfrm>
              <a:off x="772" y="1396"/>
              <a:ext cx="1336" cy="104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en-US"/>
            </a:p>
          </p:txBody>
        </p:sp>
        <p:sp>
          <p:nvSpPr>
            <p:cNvPr id="804870" name="Rectangle 6"/>
            <p:cNvSpPr>
              <a:spLocks noChangeArrowheads="1"/>
            </p:cNvSpPr>
            <p:nvPr/>
          </p:nvSpPr>
          <p:spPr bwMode="invGray">
            <a:xfrm>
              <a:off x="876" y="1514"/>
              <a:ext cx="509" cy="8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3000" i="1">
                  <a:effectLst>
                    <a:outerShdw blurRad="38100" dist="38100" dir="2700000" algn="tl">
                      <a:srgbClr val="000000"/>
                    </a:outerShdw>
                  </a:effectLst>
                  <a:ea typeface="宋体" panose="02010600030101010101" pitchFamily="2" charset="-122"/>
                </a:rPr>
                <a:t>V</a:t>
              </a:r>
            </a:p>
          </p:txBody>
        </p:sp>
        <p:sp>
          <p:nvSpPr>
            <p:cNvPr id="804871" name="Rectangle 7"/>
            <p:cNvSpPr>
              <a:spLocks noChangeArrowheads="1"/>
            </p:cNvSpPr>
            <p:nvPr/>
          </p:nvSpPr>
          <p:spPr bwMode="invGray">
            <a:xfrm>
              <a:off x="1495" y="1514"/>
              <a:ext cx="509" cy="81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3000" i="1">
                  <a:effectLst>
                    <a:outerShdw blurRad="38100" dist="38100" dir="2700000" algn="tl">
                      <a:srgbClr val="000000"/>
                    </a:outerShdw>
                  </a:effectLst>
                  <a:ea typeface="宋体" panose="02010600030101010101" pitchFamily="2" charset="-122"/>
                </a:rPr>
                <a:t>F</a:t>
              </a:r>
            </a:p>
          </p:txBody>
        </p:sp>
      </p:grpSp>
      <p:grpSp>
        <p:nvGrpSpPr>
          <p:cNvPr id="804872" name="Group 8"/>
          <p:cNvGrpSpPr>
            <a:grpSpLocks/>
          </p:cNvGrpSpPr>
          <p:nvPr/>
        </p:nvGrpSpPr>
        <p:grpSpPr bwMode="auto">
          <a:xfrm>
            <a:off x="2066925" y="1543050"/>
            <a:ext cx="501650" cy="701675"/>
            <a:chOff x="1302" y="972"/>
            <a:chExt cx="316" cy="442"/>
          </a:xfrm>
        </p:grpSpPr>
        <p:sp>
          <p:nvSpPr>
            <p:cNvPr id="804873" name="Rectangle 9"/>
            <p:cNvSpPr>
              <a:spLocks noChangeArrowheads="1"/>
            </p:cNvSpPr>
            <p:nvPr/>
          </p:nvSpPr>
          <p:spPr bwMode="auto">
            <a:xfrm>
              <a:off x="1302" y="1068"/>
              <a:ext cx="3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p>
          </p:txBody>
        </p:sp>
        <p:sp>
          <p:nvSpPr>
            <p:cNvPr id="804874" name="Rectangle 10"/>
            <p:cNvSpPr>
              <a:spLocks noChangeArrowheads="1"/>
            </p:cNvSpPr>
            <p:nvPr/>
          </p:nvSpPr>
          <p:spPr bwMode="auto">
            <a:xfrm>
              <a:off x="1368" y="972"/>
              <a:ext cx="22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a:effectLst>
                    <a:outerShdw blurRad="38100" dist="38100" dir="2700000" algn="tl">
                      <a:srgbClr val="000000"/>
                    </a:outerShdw>
                  </a:effectLst>
                  <a:ea typeface="宋体" panose="02010600030101010101" pitchFamily="2" charset="-122"/>
                </a:rPr>
                <a:t>^</a:t>
              </a:r>
            </a:p>
          </p:txBody>
        </p:sp>
      </p:grpSp>
      <p:sp>
        <p:nvSpPr>
          <p:cNvPr id="804875" name="AutoShape 11"/>
          <p:cNvSpPr>
            <a:spLocks noChangeArrowheads="1"/>
          </p:cNvSpPr>
          <p:nvPr/>
        </p:nvSpPr>
        <p:spPr bwMode="blackWhite">
          <a:xfrm>
            <a:off x="5187950" y="2216150"/>
            <a:ext cx="2120900" cy="16637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endParaRPr lang="en-US"/>
          </a:p>
        </p:txBody>
      </p:sp>
      <p:grpSp>
        <p:nvGrpSpPr>
          <p:cNvPr id="804876" name="Group 12"/>
          <p:cNvGrpSpPr>
            <a:grpSpLocks/>
          </p:cNvGrpSpPr>
          <p:nvPr/>
        </p:nvGrpSpPr>
        <p:grpSpPr bwMode="auto">
          <a:xfrm>
            <a:off x="5346700" y="2395538"/>
            <a:ext cx="1889125" cy="1306512"/>
            <a:chOff x="3368" y="1509"/>
            <a:chExt cx="1190" cy="823"/>
          </a:xfrm>
        </p:grpSpPr>
        <p:sp>
          <p:nvSpPr>
            <p:cNvPr id="804877" name="Freeform 13"/>
            <p:cNvSpPr>
              <a:spLocks/>
            </p:cNvSpPr>
            <p:nvPr/>
          </p:nvSpPr>
          <p:spPr bwMode="invGray">
            <a:xfrm>
              <a:off x="3368" y="1509"/>
              <a:ext cx="414" cy="823"/>
            </a:xfrm>
            <a:custGeom>
              <a:avLst/>
              <a:gdLst>
                <a:gd name="T0" fmla="*/ 0 w 414"/>
                <a:gd name="T1" fmla="*/ 0 h 823"/>
                <a:gd name="T2" fmla="*/ 0 w 414"/>
                <a:gd name="T3" fmla="*/ 822 h 823"/>
                <a:gd name="T4" fmla="*/ 309 w 414"/>
                <a:gd name="T5" fmla="*/ 822 h 823"/>
                <a:gd name="T6" fmla="*/ 413 w 414"/>
                <a:gd name="T7" fmla="*/ 365 h 823"/>
                <a:gd name="T8" fmla="*/ 309 w 414"/>
                <a:gd name="T9" fmla="*/ 0 h 823"/>
                <a:gd name="T10" fmla="*/ 0 w 414"/>
                <a:gd name="T11" fmla="*/ 0 h 823"/>
              </a:gdLst>
              <a:ahLst/>
              <a:cxnLst>
                <a:cxn ang="0">
                  <a:pos x="T0" y="T1"/>
                </a:cxn>
                <a:cxn ang="0">
                  <a:pos x="T2" y="T3"/>
                </a:cxn>
                <a:cxn ang="0">
                  <a:pos x="T4" y="T5"/>
                </a:cxn>
                <a:cxn ang="0">
                  <a:pos x="T6" y="T7"/>
                </a:cxn>
                <a:cxn ang="0">
                  <a:pos x="T8" y="T9"/>
                </a:cxn>
                <a:cxn ang="0">
                  <a:pos x="T10" y="T11"/>
                </a:cxn>
              </a:cxnLst>
              <a:rect l="0" t="0" r="r" b="b"/>
              <a:pathLst>
                <a:path w="414" h="823">
                  <a:moveTo>
                    <a:pt x="0" y="0"/>
                  </a:moveTo>
                  <a:lnTo>
                    <a:pt x="0" y="822"/>
                  </a:lnTo>
                  <a:lnTo>
                    <a:pt x="309" y="822"/>
                  </a:lnTo>
                  <a:lnTo>
                    <a:pt x="413" y="365"/>
                  </a:lnTo>
                  <a:lnTo>
                    <a:pt x="309"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878" name="Freeform 14"/>
            <p:cNvSpPr>
              <a:spLocks/>
            </p:cNvSpPr>
            <p:nvPr/>
          </p:nvSpPr>
          <p:spPr bwMode="invGray">
            <a:xfrm>
              <a:off x="3729" y="1509"/>
              <a:ext cx="208" cy="823"/>
            </a:xfrm>
            <a:custGeom>
              <a:avLst/>
              <a:gdLst>
                <a:gd name="T0" fmla="*/ 0 w 208"/>
                <a:gd name="T1" fmla="*/ 0 h 823"/>
                <a:gd name="T2" fmla="*/ 103 w 208"/>
                <a:gd name="T3" fmla="*/ 365 h 823"/>
                <a:gd name="T4" fmla="*/ 0 w 208"/>
                <a:gd name="T5" fmla="*/ 822 h 823"/>
                <a:gd name="T6" fmla="*/ 103 w 208"/>
                <a:gd name="T7" fmla="*/ 822 h 823"/>
                <a:gd name="T8" fmla="*/ 207 w 208"/>
                <a:gd name="T9" fmla="*/ 365 h 823"/>
                <a:gd name="T10" fmla="*/ 103 w 208"/>
                <a:gd name="T11" fmla="*/ 0 h 823"/>
                <a:gd name="T12" fmla="*/ 0 w 208"/>
                <a:gd name="T13" fmla="*/ 0 h 823"/>
              </a:gdLst>
              <a:ahLst/>
              <a:cxnLst>
                <a:cxn ang="0">
                  <a:pos x="T0" y="T1"/>
                </a:cxn>
                <a:cxn ang="0">
                  <a:pos x="T2" y="T3"/>
                </a:cxn>
                <a:cxn ang="0">
                  <a:pos x="T4" y="T5"/>
                </a:cxn>
                <a:cxn ang="0">
                  <a:pos x="T6" y="T7"/>
                </a:cxn>
                <a:cxn ang="0">
                  <a:pos x="T8" y="T9"/>
                </a:cxn>
                <a:cxn ang="0">
                  <a:pos x="T10" y="T11"/>
                </a:cxn>
                <a:cxn ang="0">
                  <a:pos x="T12" y="T13"/>
                </a:cxn>
              </a:cxnLst>
              <a:rect l="0" t="0" r="r" b="b"/>
              <a:pathLst>
                <a:path w="208" h="823">
                  <a:moveTo>
                    <a:pt x="0" y="0"/>
                  </a:moveTo>
                  <a:lnTo>
                    <a:pt x="103" y="365"/>
                  </a:lnTo>
                  <a:lnTo>
                    <a:pt x="0" y="822"/>
                  </a:lnTo>
                  <a:lnTo>
                    <a:pt x="103" y="822"/>
                  </a:lnTo>
                  <a:lnTo>
                    <a:pt x="207" y="365"/>
                  </a:lnTo>
                  <a:lnTo>
                    <a:pt x="103"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879" name="Rectangle 15"/>
            <p:cNvSpPr>
              <a:spLocks noChangeArrowheads="1"/>
            </p:cNvSpPr>
            <p:nvPr/>
          </p:nvSpPr>
          <p:spPr bwMode="invGray">
            <a:xfrm>
              <a:off x="3374" y="1721"/>
              <a:ext cx="40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M</a:t>
              </a:r>
              <a:r>
                <a:rPr lang="en-US" altLang="zh-CN" sz="3000" i="1" baseline="30000">
                  <a:effectLst>
                    <a:outerShdw blurRad="38100" dist="38100" dir="2700000" algn="tl">
                      <a:srgbClr val="000000"/>
                    </a:outerShdw>
                  </a:effectLst>
                  <a:ea typeface="宋体" panose="02010600030101010101" pitchFamily="2" charset="-122"/>
                </a:rPr>
                <a:t>0</a:t>
              </a:r>
            </a:p>
          </p:txBody>
        </p:sp>
        <p:sp>
          <p:nvSpPr>
            <p:cNvPr id="804880" name="Freeform 16"/>
            <p:cNvSpPr>
              <a:spLocks/>
            </p:cNvSpPr>
            <p:nvPr/>
          </p:nvSpPr>
          <p:spPr bwMode="invGray">
            <a:xfrm>
              <a:off x="3885" y="1509"/>
              <a:ext cx="207" cy="823"/>
            </a:xfrm>
            <a:custGeom>
              <a:avLst/>
              <a:gdLst>
                <a:gd name="T0" fmla="*/ 0 w 207"/>
                <a:gd name="T1" fmla="*/ 0 h 823"/>
                <a:gd name="T2" fmla="*/ 103 w 207"/>
                <a:gd name="T3" fmla="*/ 365 h 823"/>
                <a:gd name="T4" fmla="*/ 0 w 207"/>
                <a:gd name="T5" fmla="*/ 822 h 823"/>
                <a:gd name="T6" fmla="*/ 103 w 207"/>
                <a:gd name="T7" fmla="*/ 822 h 823"/>
                <a:gd name="T8" fmla="*/ 206 w 207"/>
                <a:gd name="T9" fmla="*/ 365 h 823"/>
                <a:gd name="T10" fmla="*/ 103 w 207"/>
                <a:gd name="T11" fmla="*/ 0 h 823"/>
                <a:gd name="T12" fmla="*/ 0 w 207"/>
                <a:gd name="T13" fmla="*/ 0 h 823"/>
              </a:gdLst>
              <a:ahLst/>
              <a:cxnLst>
                <a:cxn ang="0">
                  <a:pos x="T0" y="T1"/>
                </a:cxn>
                <a:cxn ang="0">
                  <a:pos x="T2" y="T3"/>
                </a:cxn>
                <a:cxn ang="0">
                  <a:pos x="T4" y="T5"/>
                </a:cxn>
                <a:cxn ang="0">
                  <a:pos x="T6" y="T7"/>
                </a:cxn>
                <a:cxn ang="0">
                  <a:pos x="T8" y="T9"/>
                </a:cxn>
                <a:cxn ang="0">
                  <a:pos x="T10" y="T11"/>
                </a:cxn>
                <a:cxn ang="0">
                  <a:pos x="T12" y="T13"/>
                </a:cxn>
              </a:cxnLst>
              <a:rect l="0" t="0" r="r" b="b"/>
              <a:pathLst>
                <a:path w="207" h="823">
                  <a:moveTo>
                    <a:pt x="0" y="0"/>
                  </a:moveTo>
                  <a:lnTo>
                    <a:pt x="103" y="365"/>
                  </a:lnTo>
                  <a:lnTo>
                    <a:pt x="0" y="822"/>
                  </a:lnTo>
                  <a:lnTo>
                    <a:pt x="103" y="822"/>
                  </a:lnTo>
                  <a:lnTo>
                    <a:pt x="206" y="365"/>
                  </a:lnTo>
                  <a:lnTo>
                    <a:pt x="103"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881" name="Freeform 17"/>
            <p:cNvSpPr>
              <a:spLocks/>
            </p:cNvSpPr>
            <p:nvPr/>
          </p:nvSpPr>
          <p:spPr bwMode="invGray">
            <a:xfrm>
              <a:off x="4040" y="1509"/>
              <a:ext cx="207" cy="823"/>
            </a:xfrm>
            <a:custGeom>
              <a:avLst/>
              <a:gdLst>
                <a:gd name="T0" fmla="*/ 0 w 207"/>
                <a:gd name="T1" fmla="*/ 0 h 823"/>
                <a:gd name="T2" fmla="*/ 103 w 207"/>
                <a:gd name="T3" fmla="*/ 365 h 823"/>
                <a:gd name="T4" fmla="*/ 0 w 207"/>
                <a:gd name="T5" fmla="*/ 822 h 823"/>
                <a:gd name="T6" fmla="*/ 103 w 207"/>
                <a:gd name="T7" fmla="*/ 822 h 823"/>
                <a:gd name="T8" fmla="*/ 206 w 207"/>
                <a:gd name="T9" fmla="*/ 365 h 823"/>
                <a:gd name="T10" fmla="*/ 103 w 207"/>
                <a:gd name="T11" fmla="*/ 0 h 823"/>
                <a:gd name="T12" fmla="*/ 0 w 207"/>
                <a:gd name="T13" fmla="*/ 0 h 823"/>
              </a:gdLst>
              <a:ahLst/>
              <a:cxnLst>
                <a:cxn ang="0">
                  <a:pos x="T0" y="T1"/>
                </a:cxn>
                <a:cxn ang="0">
                  <a:pos x="T2" y="T3"/>
                </a:cxn>
                <a:cxn ang="0">
                  <a:pos x="T4" y="T5"/>
                </a:cxn>
                <a:cxn ang="0">
                  <a:pos x="T6" y="T7"/>
                </a:cxn>
                <a:cxn ang="0">
                  <a:pos x="T8" y="T9"/>
                </a:cxn>
                <a:cxn ang="0">
                  <a:pos x="T10" y="T11"/>
                </a:cxn>
                <a:cxn ang="0">
                  <a:pos x="T12" y="T13"/>
                </a:cxn>
              </a:cxnLst>
              <a:rect l="0" t="0" r="r" b="b"/>
              <a:pathLst>
                <a:path w="207" h="823">
                  <a:moveTo>
                    <a:pt x="0" y="0"/>
                  </a:moveTo>
                  <a:lnTo>
                    <a:pt x="103" y="365"/>
                  </a:lnTo>
                  <a:lnTo>
                    <a:pt x="0" y="822"/>
                  </a:lnTo>
                  <a:lnTo>
                    <a:pt x="103" y="822"/>
                  </a:lnTo>
                  <a:lnTo>
                    <a:pt x="206" y="365"/>
                  </a:lnTo>
                  <a:lnTo>
                    <a:pt x="103"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882" name="Freeform 18"/>
            <p:cNvSpPr>
              <a:spLocks/>
            </p:cNvSpPr>
            <p:nvPr/>
          </p:nvSpPr>
          <p:spPr bwMode="invGray">
            <a:xfrm>
              <a:off x="4195" y="1509"/>
              <a:ext cx="207" cy="823"/>
            </a:xfrm>
            <a:custGeom>
              <a:avLst/>
              <a:gdLst>
                <a:gd name="T0" fmla="*/ 0 w 207"/>
                <a:gd name="T1" fmla="*/ 0 h 823"/>
                <a:gd name="T2" fmla="*/ 103 w 207"/>
                <a:gd name="T3" fmla="*/ 365 h 823"/>
                <a:gd name="T4" fmla="*/ 0 w 207"/>
                <a:gd name="T5" fmla="*/ 822 h 823"/>
                <a:gd name="T6" fmla="*/ 103 w 207"/>
                <a:gd name="T7" fmla="*/ 822 h 823"/>
                <a:gd name="T8" fmla="*/ 206 w 207"/>
                <a:gd name="T9" fmla="*/ 365 h 823"/>
                <a:gd name="T10" fmla="*/ 103 w 207"/>
                <a:gd name="T11" fmla="*/ 0 h 823"/>
                <a:gd name="T12" fmla="*/ 0 w 207"/>
                <a:gd name="T13" fmla="*/ 0 h 823"/>
              </a:gdLst>
              <a:ahLst/>
              <a:cxnLst>
                <a:cxn ang="0">
                  <a:pos x="T0" y="T1"/>
                </a:cxn>
                <a:cxn ang="0">
                  <a:pos x="T2" y="T3"/>
                </a:cxn>
                <a:cxn ang="0">
                  <a:pos x="T4" y="T5"/>
                </a:cxn>
                <a:cxn ang="0">
                  <a:pos x="T6" y="T7"/>
                </a:cxn>
                <a:cxn ang="0">
                  <a:pos x="T8" y="T9"/>
                </a:cxn>
                <a:cxn ang="0">
                  <a:pos x="T10" y="T11"/>
                </a:cxn>
                <a:cxn ang="0">
                  <a:pos x="T12" y="T13"/>
                </a:cxn>
              </a:cxnLst>
              <a:rect l="0" t="0" r="r" b="b"/>
              <a:pathLst>
                <a:path w="207" h="823">
                  <a:moveTo>
                    <a:pt x="0" y="0"/>
                  </a:moveTo>
                  <a:lnTo>
                    <a:pt x="103" y="365"/>
                  </a:lnTo>
                  <a:lnTo>
                    <a:pt x="0" y="822"/>
                  </a:lnTo>
                  <a:lnTo>
                    <a:pt x="103" y="822"/>
                  </a:lnTo>
                  <a:lnTo>
                    <a:pt x="206" y="365"/>
                  </a:lnTo>
                  <a:lnTo>
                    <a:pt x="103"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4883" name="Freeform 19"/>
            <p:cNvSpPr>
              <a:spLocks/>
            </p:cNvSpPr>
            <p:nvPr/>
          </p:nvSpPr>
          <p:spPr bwMode="invGray">
            <a:xfrm>
              <a:off x="4349" y="1509"/>
              <a:ext cx="209" cy="823"/>
            </a:xfrm>
            <a:custGeom>
              <a:avLst/>
              <a:gdLst>
                <a:gd name="T0" fmla="*/ 0 w 209"/>
                <a:gd name="T1" fmla="*/ 0 h 823"/>
                <a:gd name="T2" fmla="*/ 104 w 209"/>
                <a:gd name="T3" fmla="*/ 365 h 823"/>
                <a:gd name="T4" fmla="*/ 0 w 209"/>
                <a:gd name="T5" fmla="*/ 822 h 823"/>
                <a:gd name="T6" fmla="*/ 104 w 209"/>
                <a:gd name="T7" fmla="*/ 822 h 823"/>
                <a:gd name="T8" fmla="*/ 208 w 209"/>
                <a:gd name="T9" fmla="*/ 365 h 823"/>
                <a:gd name="T10" fmla="*/ 104 w 209"/>
                <a:gd name="T11" fmla="*/ 0 h 823"/>
                <a:gd name="T12" fmla="*/ 0 w 209"/>
                <a:gd name="T13" fmla="*/ 0 h 823"/>
              </a:gdLst>
              <a:ahLst/>
              <a:cxnLst>
                <a:cxn ang="0">
                  <a:pos x="T0" y="T1"/>
                </a:cxn>
                <a:cxn ang="0">
                  <a:pos x="T2" y="T3"/>
                </a:cxn>
                <a:cxn ang="0">
                  <a:pos x="T4" y="T5"/>
                </a:cxn>
                <a:cxn ang="0">
                  <a:pos x="T6" y="T7"/>
                </a:cxn>
                <a:cxn ang="0">
                  <a:pos x="T8" y="T9"/>
                </a:cxn>
                <a:cxn ang="0">
                  <a:pos x="T10" y="T11"/>
                </a:cxn>
                <a:cxn ang="0">
                  <a:pos x="T12" y="T13"/>
                </a:cxn>
              </a:cxnLst>
              <a:rect l="0" t="0" r="r" b="b"/>
              <a:pathLst>
                <a:path w="209" h="823">
                  <a:moveTo>
                    <a:pt x="0" y="0"/>
                  </a:moveTo>
                  <a:lnTo>
                    <a:pt x="104" y="365"/>
                  </a:lnTo>
                  <a:lnTo>
                    <a:pt x="0" y="822"/>
                  </a:lnTo>
                  <a:lnTo>
                    <a:pt x="104" y="822"/>
                  </a:lnTo>
                  <a:lnTo>
                    <a:pt x="208" y="365"/>
                  </a:lnTo>
                  <a:lnTo>
                    <a:pt x="104" y="0"/>
                  </a:lnTo>
                  <a:lnTo>
                    <a:pt x="0" y="0"/>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04884" name="Rectangle 20"/>
          <p:cNvSpPr>
            <a:spLocks noChangeArrowheads="1"/>
          </p:cNvSpPr>
          <p:nvPr/>
        </p:nvSpPr>
        <p:spPr bwMode="white">
          <a:xfrm>
            <a:off x="6157913" y="3124200"/>
            <a:ext cx="819150" cy="4000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885" name="Rectangle 21"/>
          <p:cNvSpPr>
            <a:spLocks noChangeArrowheads="1"/>
          </p:cNvSpPr>
          <p:nvPr/>
        </p:nvSpPr>
        <p:spPr bwMode="invGray">
          <a:xfrm>
            <a:off x="6135688" y="3036888"/>
            <a:ext cx="8604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i="1">
                <a:effectLst>
                  <a:outerShdw blurRad="38100" dist="38100" dir="2700000" algn="tl">
                    <a:srgbClr val="000000"/>
                  </a:outerShdw>
                </a:effectLst>
                <a:ea typeface="宋体" panose="02010600030101010101" pitchFamily="2" charset="-122"/>
              </a:rPr>
              <a:t>vspl</a:t>
            </a:r>
          </a:p>
        </p:txBody>
      </p:sp>
      <p:sp>
        <p:nvSpPr>
          <p:cNvPr id="804886" name="Rectangle 22"/>
          <p:cNvSpPr>
            <a:spLocks noChangeArrowheads="1"/>
          </p:cNvSpPr>
          <p:nvPr/>
        </p:nvSpPr>
        <p:spPr bwMode="auto">
          <a:xfrm>
            <a:off x="4752975" y="4187825"/>
            <a:ext cx="4033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28600" indent="-228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50000"/>
              <a:buFont typeface="Monotype Sorts" pitchFamily="2" charset="2"/>
              <a:buChar char="n"/>
            </a:pPr>
            <a:r>
              <a:rPr lang="en-US" altLang="zh-CN" sz="3000">
                <a:effectLst>
                  <a:outerShdw blurRad="38100" dist="38100" dir="2700000" algn="tl">
                    <a:srgbClr val="000000"/>
                  </a:outerShdw>
                </a:effectLst>
                <a:ea typeface="宋体" panose="02010600030101010101" pitchFamily="2" charset="-122"/>
              </a:rPr>
              <a:t>continuous-resolution</a:t>
            </a:r>
          </a:p>
          <a:p>
            <a:pPr eaLnBrk="0" hangingPunct="0">
              <a:lnSpc>
                <a:spcPct val="80000"/>
              </a:lnSpc>
              <a:spcBef>
                <a:spcPct val="20000"/>
              </a:spcBef>
              <a:buClr>
                <a:schemeClr val="accent2"/>
              </a:buClr>
              <a:buSzPct val="50000"/>
              <a:buFont typeface="Monotype Sorts" pitchFamily="2" charset="2"/>
              <a:buChar char="n"/>
            </a:pPr>
            <a:r>
              <a:rPr lang="en-US" altLang="zh-CN" sz="3000">
                <a:effectLst>
                  <a:outerShdw blurRad="38100" dist="38100" dir="2700000" algn="tl">
                    <a:srgbClr val="000000"/>
                  </a:outerShdw>
                </a:effectLst>
                <a:ea typeface="宋体" panose="02010600030101010101" pitchFamily="2" charset="-122"/>
              </a:rPr>
              <a:t>smooth LOD</a:t>
            </a:r>
          </a:p>
          <a:p>
            <a:pPr eaLnBrk="0" hangingPunct="0">
              <a:lnSpc>
                <a:spcPct val="80000"/>
              </a:lnSpc>
              <a:spcBef>
                <a:spcPct val="20000"/>
              </a:spcBef>
              <a:buClr>
                <a:schemeClr val="accent2"/>
              </a:buClr>
              <a:buSzPct val="50000"/>
              <a:buFont typeface="Monotype Sorts" pitchFamily="2" charset="2"/>
              <a:buChar char="n"/>
            </a:pPr>
            <a:r>
              <a:rPr lang="en-US" altLang="zh-CN" sz="3000">
                <a:effectLst>
                  <a:outerShdw blurRad="38100" dist="38100" dir="2700000" algn="tl">
                    <a:srgbClr val="000000"/>
                  </a:outerShdw>
                </a:effectLst>
                <a:ea typeface="宋体" panose="02010600030101010101" pitchFamily="2" charset="-122"/>
              </a:rPr>
              <a:t>space-efficient</a:t>
            </a:r>
          </a:p>
          <a:p>
            <a:pPr eaLnBrk="0" hangingPunct="0">
              <a:lnSpc>
                <a:spcPct val="80000"/>
              </a:lnSpc>
              <a:spcBef>
                <a:spcPct val="20000"/>
              </a:spcBef>
              <a:buClr>
                <a:schemeClr val="accent2"/>
              </a:buClr>
              <a:buSzPct val="50000"/>
              <a:buFont typeface="Monotype Sorts" pitchFamily="2" charset="2"/>
              <a:buChar char="n"/>
            </a:pPr>
            <a:r>
              <a:rPr lang="en-US" altLang="zh-CN" sz="3000">
                <a:effectLst>
                  <a:outerShdw blurRad="38100" dist="38100" dir="2700000" algn="tl">
                    <a:srgbClr val="000000"/>
                  </a:outerShdw>
                </a:effectLst>
                <a:ea typeface="宋体" panose="02010600030101010101" pitchFamily="2" charset="-122"/>
              </a:rPr>
              <a:t>progressive</a:t>
            </a:r>
          </a:p>
        </p:txBody>
      </p:sp>
      <p:sp>
        <p:nvSpPr>
          <p:cNvPr id="804887" name="Line 23"/>
          <p:cNvSpPr>
            <a:spLocks noChangeShapeType="1"/>
          </p:cNvSpPr>
          <p:nvPr/>
        </p:nvSpPr>
        <p:spPr bwMode="auto">
          <a:xfrm>
            <a:off x="3686175" y="3152775"/>
            <a:ext cx="1219200" cy="0"/>
          </a:xfrm>
          <a:prstGeom prst="line">
            <a:avLst/>
          </a:prstGeom>
          <a:noFill/>
          <a:ln w="76200">
            <a:solidFill>
              <a:schemeClr val="tx2"/>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888" name="Rectangle 24"/>
          <p:cNvSpPr>
            <a:spLocks noChangeArrowheads="1"/>
          </p:cNvSpPr>
          <p:nvPr/>
        </p:nvSpPr>
        <p:spPr bwMode="auto">
          <a:xfrm>
            <a:off x="3556000" y="2538413"/>
            <a:ext cx="15398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000">
                <a:effectLst>
                  <a:outerShdw blurRad="38100" dist="38100" dir="2700000" algn="tl">
                    <a:srgbClr val="000000"/>
                  </a:outerShdw>
                </a:effectLst>
                <a:ea typeface="宋体" panose="02010600030101010101" pitchFamily="2" charset="-122"/>
              </a:rPr>
              <a:t>lossless</a:t>
            </a:r>
          </a:p>
        </p:txBody>
      </p:sp>
      <p:sp>
        <p:nvSpPr>
          <p:cNvPr id="804889" name="Rectangle 25"/>
          <p:cNvSpPr>
            <a:spLocks noChangeArrowheads="1"/>
          </p:cNvSpPr>
          <p:nvPr/>
        </p:nvSpPr>
        <p:spPr bwMode="auto">
          <a:xfrm>
            <a:off x="711200" y="4187825"/>
            <a:ext cx="316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228600" indent="-2286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50000"/>
              <a:buFont typeface="Monotype Sorts" pitchFamily="2" charset="2"/>
              <a:buChar char="n"/>
            </a:pPr>
            <a:r>
              <a:rPr lang="en-US" altLang="zh-CN" sz="3000">
                <a:effectLst>
                  <a:outerShdw blurRad="38100" dist="38100" dir="2700000" algn="tl">
                    <a:srgbClr val="000000"/>
                  </a:outerShdw>
                </a:effectLst>
                <a:ea typeface="宋体" panose="02010600030101010101" pitchFamily="2" charset="-122"/>
              </a:rPr>
              <a:t>single resolution</a:t>
            </a:r>
          </a:p>
        </p:txBody>
      </p:sp>
    </p:spTree>
    <p:extLst>
      <p:ext uri="{BB962C8B-B14F-4D97-AF65-F5344CB8AC3E}">
        <p14:creationId xmlns:p14="http://schemas.microsoft.com/office/powerpoint/2010/main" val="359462723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COMP641M - Geometry LOD (Part I)</a:t>
            </a:r>
          </a:p>
        </p:txBody>
      </p:sp>
      <p:sp>
        <p:nvSpPr>
          <p:cNvPr id="5" name="Slide Number Placeholder 4"/>
          <p:cNvSpPr>
            <a:spLocks noGrp="1"/>
          </p:cNvSpPr>
          <p:nvPr>
            <p:ph type="sldNum" sz="quarter" idx="11"/>
          </p:nvPr>
        </p:nvSpPr>
        <p:spPr/>
        <p:txBody>
          <a:bodyPr/>
          <a:lstStyle/>
          <a:p>
            <a:fld id="{B9C9A08D-BBE4-4F28-9516-430A35DF4515}" type="slidenum">
              <a:rPr lang="en-US" altLang="en-US"/>
              <a:pPr/>
              <a:t>22</a:t>
            </a:fld>
            <a:endParaRPr lang="en-US" altLang="en-US"/>
          </a:p>
        </p:txBody>
      </p:sp>
      <p:sp>
        <p:nvSpPr>
          <p:cNvPr id="886786" name="Rectangle 2"/>
          <p:cNvSpPr>
            <a:spLocks noGrp="1" noChangeArrowheads="1"/>
          </p:cNvSpPr>
          <p:nvPr>
            <p:ph type="title"/>
          </p:nvPr>
        </p:nvSpPr>
        <p:spPr/>
        <p:txBody>
          <a:bodyPr/>
          <a:lstStyle/>
          <a:p>
            <a:r>
              <a:rPr lang="en-US" altLang="en-US"/>
              <a:t>Demos</a:t>
            </a:r>
          </a:p>
        </p:txBody>
      </p:sp>
      <p:sp>
        <p:nvSpPr>
          <p:cNvPr id="886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877992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a:xfrm>
            <a:off x="0" y="2438400"/>
            <a:ext cx="8839200" cy="990600"/>
          </a:xfrm>
        </p:spPr>
        <p:txBody>
          <a:bodyPr/>
          <a:lstStyle/>
          <a:p>
            <a:r>
              <a:rPr lang="en-US" altLang="zh-CN" sz="4000">
                <a:ea typeface="宋体" panose="02010600030101010101" pitchFamily="2" charset="-122"/>
              </a:rPr>
              <a:t>View-Dependent Refinement of Progressive Meshes</a:t>
            </a:r>
            <a:br>
              <a:rPr lang="en-US" altLang="zh-CN" sz="4000">
                <a:ea typeface="宋体" panose="02010600030101010101" pitchFamily="2" charset="-122"/>
              </a:rPr>
            </a:br>
            <a:endParaRPr lang="en-US" altLang="zh-CN" sz="4000">
              <a:ea typeface="宋体" panose="02010600030101010101" pitchFamily="2" charset="-122"/>
            </a:endParaRPr>
          </a:p>
        </p:txBody>
      </p:sp>
      <p:sp>
        <p:nvSpPr>
          <p:cNvPr id="835587" name="Rectangle 3"/>
          <p:cNvSpPr>
            <a:spLocks noGrp="1" noChangeArrowheads="1"/>
          </p:cNvSpPr>
          <p:nvPr>
            <p:ph type="body" idx="1"/>
          </p:nvPr>
        </p:nvSpPr>
        <p:spPr>
          <a:xfrm>
            <a:off x="152400" y="3810000"/>
            <a:ext cx="8839200" cy="2133600"/>
          </a:xfrm>
        </p:spPr>
        <p:txBody>
          <a:bodyPr/>
          <a:lstStyle/>
          <a:p>
            <a:pPr algn="ctr">
              <a:buFontTx/>
              <a:buNone/>
            </a:pPr>
            <a:r>
              <a:rPr lang="en-US" altLang="zh-CN">
                <a:ea typeface="宋体" panose="02010600030101010101" pitchFamily="2" charset="-122"/>
              </a:rPr>
              <a:t>Hugues Hoppe</a:t>
            </a:r>
          </a:p>
        </p:txBody>
      </p:sp>
    </p:spTree>
    <p:extLst>
      <p:ext uri="{BB962C8B-B14F-4D97-AF65-F5344CB8AC3E}">
        <p14:creationId xmlns:p14="http://schemas.microsoft.com/office/powerpoint/2010/main" val="255842204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r>
              <a:rPr lang="en-US" altLang="en-US"/>
              <a:t>View-Independent LOD: Difficulties</a:t>
            </a:r>
          </a:p>
        </p:txBody>
      </p:sp>
      <p:pic>
        <p:nvPicPr>
          <p:cNvPr id="894979" name="Picture 3" descr="v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4648200" y="1371600"/>
            <a:ext cx="4287838" cy="4287838"/>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894980" name="Picture 4" descr="v7"/>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207963" y="1371600"/>
            <a:ext cx="4287837" cy="4287838"/>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894981" name="Text Box 5"/>
          <p:cNvSpPr txBox="1">
            <a:spLocks noChangeArrowheads="1"/>
          </p:cNvSpPr>
          <p:nvPr/>
        </p:nvSpPr>
        <p:spPr bwMode="auto">
          <a:xfrm>
            <a:off x="990600" y="5715000"/>
            <a:ext cx="2732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200">
                <a:effectLst>
                  <a:outerShdw blurRad="38100" dist="38100" dir="2700000" algn="tl">
                    <a:srgbClr val="000000"/>
                  </a:outerShdw>
                </a:effectLst>
              </a:rPr>
              <a:t>100,000 faces</a:t>
            </a:r>
          </a:p>
        </p:txBody>
      </p:sp>
      <p:sp>
        <p:nvSpPr>
          <p:cNvPr id="894982" name="AutoShape 6"/>
          <p:cNvSpPr>
            <a:spLocks/>
          </p:cNvSpPr>
          <p:nvPr/>
        </p:nvSpPr>
        <p:spPr bwMode="blackWhite">
          <a:xfrm>
            <a:off x="6256338" y="5426075"/>
            <a:ext cx="2201862" cy="833438"/>
          </a:xfrm>
          <a:prstGeom prst="borderCallout1">
            <a:avLst>
              <a:gd name="adj1" fmla="val 12435"/>
              <a:gd name="adj2" fmla="val 103463"/>
              <a:gd name="adj3" fmla="val -331954"/>
              <a:gd name="adj4" fmla="val 111824"/>
            </a:avLst>
          </a:prstGeom>
          <a:solidFill>
            <a:schemeClr val="accent1"/>
          </a:solidFill>
          <a:ln w="19050">
            <a:solidFill>
              <a:schemeClr val="tx1"/>
            </a:solidFill>
            <a:miter lim="800000"/>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spAutoFit/>
          </a:bodyPr>
          <a:lstStyle/>
          <a:p>
            <a:pPr algn="ctr" eaLnBrk="0" hangingPunct="0">
              <a:lnSpc>
                <a:spcPct val="90000"/>
              </a:lnSpc>
            </a:pPr>
            <a:r>
              <a:rPr lang="en-US" altLang="en-US" sz="2800">
                <a:effectLst>
                  <a:outerShdw blurRad="38100" dist="38100" dir="2700000" algn="tl">
                    <a:srgbClr val="000000"/>
                  </a:outerShdw>
                </a:effectLst>
              </a:rPr>
              <a:t>outside</a:t>
            </a:r>
            <a:br>
              <a:rPr lang="en-US" altLang="en-US" sz="2800">
                <a:effectLst>
                  <a:outerShdw blurRad="38100" dist="38100" dir="2700000" algn="tl">
                    <a:srgbClr val="000000"/>
                  </a:outerShdw>
                </a:effectLst>
              </a:rPr>
            </a:br>
            <a:r>
              <a:rPr lang="en-US" altLang="en-US" sz="2800">
                <a:effectLst>
                  <a:outerShdw blurRad="38100" dist="38100" dir="2700000" algn="tl">
                    <a:srgbClr val="000000"/>
                  </a:outerShdw>
                </a:effectLst>
              </a:rPr>
              <a:t>view frustum</a:t>
            </a:r>
          </a:p>
        </p:txBody>
      </p:sp>
      <p:sp>
        <p:nvSpPr>
          <p:cNvPr id="894983" name="AutoShape 7"/>
          <p:cNvSpPr>
            <a:spLocks/>
          </p:cNvSpPr>
          <p:nvPr/>
        </p:nvSpPr>
        <p:spPr bwMode="blackWhite">
          <a:xfrm>
            <a:off x="5764213" y="1219200"/>
            <a:ext cx="1252537" cy="538163"/>
          </a:xfrm>
          <a:prstGeom prst="borderCallout1">
            <a:avLst>
              <a:gd name="adj1" fmla="val 21241"/>
              <a:gd name="adj2" fmla="val 106083"/>
              <a:gd name="adj3" fmla="val 227727"/>
              <a:gd name="adj4" fmla="val 152472"/>
            </a:avLst>
          </a:prstGeom>
          <a:solidFill>
            <a:schemeClr val="accent1"/>
          </a:solidFill>
          <a:ln w="19050">
            <a:solidFill>
              <a:schemeClr val="tx1"/>
            </a:solidFill>
            <a:miter lim="800000"/>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effectLst>
                  <a:outerShdw blurRad="38100" dist="38100" dir="2700000" algn="tl">
                    <a:srgbClr val="000000"/>
                  </a:outerShdw>
                </a:effectLst>
              </a:rPr>
              <a:t>distant</a:t>
            </a:r>
          </a:p>
        </p:txBody>
      </p:sp>
      <p:sp>
        <p:nvSpPr>
          <p:cNvPr id="894984" name="AutoShape 8"/>
          <p:cNvSpPr>
            <a:spLocks/>
          </p:cNvSpPr>
          <p:nvPr/>
        </p:nvSpPr>
        <p:spPr bwMode="blackWhite">
          <a:xfrm>
            <a:off x="4600575" y="2036763"/>
            <a:ext cx="1906588" cy="538162"/>
          </a:xfrm>
          <a:prstGeom prst="borderCallout1">
            <a:avLst>
              <a:gd name="adj1" fmla="val 21241"/>
              <a:gd name="adj2" fmla="val 103995"/>
              <a:gd name="adj3" fmla="val 110917"/>
              <a:gd name="adj4" fmla="val 124481"/>
            </a:avLst>
          </a:prstGeom>
          <a:solidFill>
            <a:schemeClr val="accent1"/>
          </a:solidFill>
          <a:ln w="19050">
            <a:solidFill>
              <a:schemeClr val="tx1"/>
            </a:solidFill>
            <a:miter lim="800000"/>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effectLst>
                  <a:outerShdw blurRad="38100" dist="38100" dir="2700000" algn="tl">
                    <a:srgbClr val="000000"/>
                  </a:outerShdw>
                </a:effectLst>
              </a:rPr>
              <a:t>backfacing</a:t>
            </a:r>
          </a:p>
        </p:txBody>
      </p:sp>
    </p:spTree>
    <p:extLst>
      <p:ext uri="{BB962C8B-B14F-4D97-AF65-F5344CB8AC3E}">
        <p14:creationId xmlns:p14="http://schemas.microsoft.com/office/powerpoint/2010/main" val="360584551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p:txBody>
          <a:bodyPr/>
          <a:lstStyle/>
          <a:p>
            <a:r>
              <a:rPr lang="en-US" altLang="en-US"/>
              <a:t>View-dependent LOD</a:t>
            </a:r>
          </a:p>
        </p:txBody>
      </p:sp>
      <p:pic>
        <p:nvPicPr>
          <p:cNvPr id="897027" name="Picture 3" descr="v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207963" y="1371600"/>
            <a:ext cx="4287837" cy="4287838"/>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897028" name="Picture 4" descr="v2"/>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4648200" y="1371600"/>
            <a:ext cx="4287838" cy="4287838"/>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897029" name="Text Box 5"/>
          <p:cNvSpPr txBox="1">
            <a:spLocks noChangeArrowheads="1"/>
          </p:cNvSpPr>
          <p:nvPr/>
        </p:nvSpPr>
        <p:spPr bwMode="auto">
          <a:xfrm>
            <a:off x="1143000" y="5715000"/>
            <a:ext cx="25066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200">
                <a:effectLst>
                  <a:outerShdw blurRad="38100" dist="38100" dir="2700000" algn="tl">
                    <a:srgbClr val="000000"/>
                  </a:outerShdw>
                </a:effectLst>
              </a:rPr>
              <a:t>29,400 faces</a:t>
            </a:r>
          </a:p>
        </p:txBody>
      </p:sp>
      <p:sp>
        <p:nvSpPr>
          <p:cNvPr id="897030" name="Text Box 6"/>
          <p:cNvSpPr txBox="1">
            <a:spLocks noChangeArrowheads="1"/>
          </p:cNvSpPr>
          <p:nvPr/>
        </p:nvSpPr>
        <p:spPr bwMode="auto">
          <a:xfrm>
            <a:off x="4629150" y="5745163"/>
            <a:ext cx="4267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lnSpc>
                <a:spcPct val="90000"/>
              </a:lnSpc>
            </a:pPr>
            <a:r>
              <a:rPr lang="en-US" altLang="en-US" sz="3200">
                <a:effectLst>
                  <a:outerShdw blurRad="38100" dist="38100" dir="2700000" algn="tl">
                    <a:srgbClr val="000000"/>
                  </a:outerShdw>
                </a:effectLst>
              </a:rPr>
              <a:t>different LOD’s coexist</a:t>
            </a:r>
            <a:br>
              <a:rPr lang="en-US" altLang="en-US" sz="3200">
                <a:effectLst>
                  <a:outerShdw blurRad="38100" dist="38100" dir="2700000" algn="tl">
                    <a:srgbClr val="000000"/>
                  </a:outerShdw>
                </a:effectLst>
              </a:rPr>
            </a:br>
            <a:r>
              <a:rPr lang="en-US" altLang="en-US" sz="3200">
                <a:effectLst>
                  <a:outerShdw blurRad="38100" dist="38100" dir="2700000" algn="tl">
                    <a:srgbClr val="000000"/>
                  </a:outerShdw>
                </a:effectLst>
              </a:rPr>
              <a:t>over surface</a:t>
            </a:r>
          </a:p>
        </p:txBody>
      </p:sp>
    </p:spTree>
    <p:extLst>
      <p:ext uri="{BB962C8B-B14F-4D97-AF65-F5344CB8AC3E}">
        <p14:creationId xmlns:p14="http://schemas.microsoft.com/office/powerpoint/2010/main" val="21365740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p:txBody>
          <a:bodyPr/>
          <a:lstStyle/>
          <a:p>
            <a:r>
              <a:rPr lang="en-US" altLang="en-US"/>
              <a:t>Contributions</a:t>
            </a:r>
          </a:p>
        </p:txBody>
      </p:sp>
      <p:sp>
        <p:nvSpPr>
          <p:cNvPr id="901123" name="Rectangle 3"/>
          <p:cNvSpPr>
            <a:spLocks noGrp="1" noChangeArrowheads="1"/>
          </p:cNvSpPr>
          <p:nvPr>
            <p:ph type="body" idx="1"/>
          </p:nvPr>
        </p:nvSpPr>
        <p:spPr>
          <a:xfrm>
            <a:off x="152400" y="1857375"/>
            <a:ext cx="8108950" cy="4492625"/>
          </a:xfrm>
        </p:spPr>
        <p:txBody>
          <a:bodyPr/>
          <a:lstStyle/>
          <a:p>
            <a:pPr>
              <a:lnSpc>
                <a:spcPct val="110000"/>
              </a:lnSpc>
              <a:spcBef>
                <a:spcPct val="100000"/>
              </a:spcBef>
            </a:pPr>
            <a:r>
              <a:rPr lang="en-US" altLang="en-US"/>
              <a:t>Progressive mesh</a:t>
            </a:r>
            <a:br>
              <a:rPr lang="en-US" altLang="en-US"/>
            </a:br>
            <a:r>
              <a:rPr lang="en-US" altLang="en-US"/>
              <a:t>	</a:t>
            </a:r>
            <a:r>
              <a:rPr lang="en-US" altLang="en-US">
                <a:sym typeface="Symbol" panose="05050102010706020507" pitchFamily="18" charset="2"/>
              </a:rPr>
              <a:t> </a:t>
            </a:r>
            <a:r>
              <a:rPr lang="en-US" altLang="en-US"/>
              <a:t>vertex hierarchy</a:t>
            </a:r>
            <a:br>
              <a:rPr lang="en-US" altLang="en-US"/>
            </a:br>
            <a:r>
              <a:rPr lang="en-US" altLang="en-US"/>
              <a:t>	</a:t>
            </a:r>
            <a:r>
              <a:rPr lang="en-US" altLang="en-US">
                <a:sym typeface="Symbol" panose="05050102010706020507" pitchFamily="18" charset="2"/>
              </a:rPr>
              <a:t> selective refinement</a:t>
            </a:r>
            <a:endParaRPr lang="en-US" altLang="en-US"/>
          </a:p>
          <a:p>
            <a:pPr>
              <a:spcBef>
                <a:spcPct val="100000"/>
              </a:spcBef>
            </a:pPr>
            <a:r>
              <a:rPr lang="en-US" altLang="en-US"/>
              <a:t>Dependencies </a:t>
            </a:r>
            <a:r>
              <a:rPr lang="en-US" altLang="en-US">
                <a:sym typeface="Symbol" panose="05050102010706020507" pitchFamily="18" charset="2"/>
              </a:rPr>
              <a:t></a:t>
            </a:r>
            <a:r>
              <a:rPr lang="en-US" altLang="en-US"/>
              <a:t> consistent framework</a:t>
            </a:r>
          </a:p>
          <a:p>
            <a:pPr>
              <a:spcBef>
                <a:spcPct val="100000"/>
              </a:spcBef>
            </a:pPr>
            <a:r>
              <a:rPr lang="en-US" altLang="en-US"/>
              <a:t>View-dependent refinement criteria</a:t>
            </a:r>
          </a:p>
        </p:txBody>
      </p:sp>
    </p:spTree>
    <p:extLst>
      <p:ext uri="{BB962C8B-B14F-4D97-AF65-F5344CB8AC3E}">
        <p14:creationId xmlns:p14="http://schemas.microsoft.com/office/powerpoint/2010/main" val="1884161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Text Box 2"/>
          <p:cNvSpPr txBox="1">
            <a:spLocks noChangeArrowheads="1"/>
          </p:cNvSpPr>
          <p:nvPr/>
        </p:nvSpPr>
        <p:spPr bwMode="auto">
          <a:xfrm>
            <a:off x="300038" y="3692525"/>
            <a:ext cx="1927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solidFill>
                  <a:schemeClr val="hlink"/>
                </a:solidFill>
                <a:effectLst>
                  <a:outerShdw blurRad="38100" dist="38100" dir="2700000" algn="tl">
                    <a:srgbClr val="000000"/>
                  </a:outerShdw>
                </a:effectLst>
              </a:rPr>
              <a:t>base mesh</a:t>
            </a:r>
            <a:endParaRPr lang="en-US" altLang="en-US" sz="2800">
              <a:solidFill>
                <a:schemeClr val="accent2"/>
              </a:solidFill>
              <a:effectLst>
                <a:outerShdw blurRad="38100" dist="38100" dir="2700000" algn="tl">
                  <a:srgbClr val="000000"/>
                </a:outerShdw>
              </a:effectLst>
            </a:endParaRPr>
          </a:p>
        </p:txBody>
      </p:sp>
      <p:sp>
        <p:nvSpPr>
          <p:cNvPr id="903171" name="Text Box 3"/>
          <p:cNvSpPr txBox="1">
            <a:spLocks noChangeArrowheads="1"/>
          </p:cNvSpPr>
          <p:nvPr/>
        </p:nvSpPr>
        <p:spPr bwMode="auto">
          <a:xfrm>
            <a:off x="6692900" y="3692525"/>
            <a:ext cx="2305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solidFill>
                  <a:schemeClr val="hlink"/>
                </a:solidFill>
                <a:effectLst>
                  <a:outerShdw blurRad="38100" dist="38100" dir="2700000" algn="tl">
                    <a:srgbClr val="000000"/>
                  </a:outerShdw>
                </a:effectLst>
              </a:rPr>
              <a:t>original mesh</a:t>
            </a:r>
            <a:endParaRPr lang="en-US" altLang="en-US" sz="2800">
              <a:solidFill>
                <a:schemeClr val="accent2"/>
              </a:solidFill>
              <a:effectLst>
                <a:outerShdw blurRad="38100" dist="38100" dir="2700000" algn="tl">
                  <a:srgbClr val="000000"/>
                </a:outerShdw>
              </a:effectLst>
            </a:endParaRPr>
          </a:p>
        </p:txBody>
      </p:sp>
      <p:pic>
        <p:nvPicPr>
          <p:cNvPr id="903172" name="Picture 4"/>
          <p:cNvPicPr>
            <a:picLocks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330200" y="1281113"/>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03173" name="Rectangle 5"/>
          <p:cNvSpPr>
            <a:spLocks noChangeArrowheads="1"/>
          </p:cNvSpPr>
          <p:nvPr/>
        </p:nvSpPr>
        <p:spPr bwMode="auto">
          <a:xfrm>
            <a:off x="258763" y="12287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2400">
                <a:solidFill>
                  <a:srgbClr val="FFFF80"/>
                </a:solidFill>
                <a:effectLst>
                  <a:outerShdw blurRad="38100" dist="38100" dir="2700000" algn="tl">
                    <a:srgbClr val="000000"/>
                  </a:outerShdw>
                </a:effectLst>
              </a:rPr>
              <a:t>150</a:t>
            </a:r>
          </a:p>
        </p:txBody>
      </p:sp>
      <p:sp>
        <p:nvSpPr>
          <p:cNvPr id="903174" name="Rectangle 6"/>
          <p:cNvSpPr>
            <a:spLocks noChangeArrowheads="1"/>
          </p:cNvSpPr>
          <p:nvPr/>
        </p:nvSpPr>
        <p:spPr bwMode="auto">
          <a:xfrm>
            <a:off x="979488" y="3276600"/>
            <a:ext cx="6429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M</a:t>
            </a:r>
            <a:r>
              <a:rPr lang="en-US" altLang="en-US" sz="3000" i="1" baseline="30000">
                <a:effectLst>
                  <a:outerShdw blurRad="38100" dist="38100" dir="2700000" algn="tl">
                    <a:srgbClr val="000000"/>
                  </a:outerShdw>
                </a:effectLst>
              </a:rPr>
              <a:t>0</a:t>
            </a:r>
          </a:p>
        </p:txBody>
      </p:sp>
      <p:pic>
        <p:nvPicPr>
          <p:cNvPr id="903175" name="Picture 7"/>
          <p:cNvPicPr>
            <a:picLocks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2435225" y="1281113"/>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03176" name="Rectangle 8"/>
          <p:cNvSpPr>
            <a:spLocks noChangeArrowheads="1"/>
          </p:cNvSpPr>
          <p:nvPr/>
        </p:nvSpPr>
        <p:spPr bwMode="auto">
          <a:xfrm>
            <a:off x="3082925" y="3276600"/>
            <a:ext cx="6429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M</a:t>
            </a:r>
            <a:r>
              <a:rPr lang="en-US" altLang="en-US" sz="3000" i="1" baseline="30000">
                <a:effectLst>
                  <a:outerShdw blurRad="38100" dist="38100" dir="2700000" algn="tl">
                    <a:srgbClr val="000000"/>
                  </a:outerShdw>
                </a:effectLst>
              </a:rPr>
              <a:t>1</a:t>
            </a:r>
          </a:p>
        </p:txBody>
      </p:sp>
      <p:sp>
        <p:nvSpPr>
          <p:cNvPr id="903177" name="Line 9"/>
          <p:cNvSpPr>
            <a:spLocks noChangeShapeType="1"/>
          </p:cNvSpPr>
          <p:nvPr/>
        </p:nvSpPr>
        <p:spPr bwMode="auto">
          <a:xfrm>
            <a:off x="1905000" y="3559175"/>
            <a:ext cx="6858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78" name="Rectangle 10"/>
          <p:cNvSpPr>
            <a:spLocks noChangeArrowheads="1"/>
          </p:cNvSpPr>
          <p:nvPr/>
        </p:nvSpPr>
        <p:spPr bwMode="auto">
          <a:xfrm>
            <a:off x="2354263" y="1228725"/>
            <a:ext cx="693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2400">
                <a:solidFill>
                  <a:srgbClr val="FFFF80"/>
                </a:solidFill>
                <a:effectLst>
                  <a:outerShdw blurRad="38100" dist="38100" dir="2700000" algn="tl">
                    <a:srgbClr val="000000"/>
                  </a:outerShdw>
                </a:effectLst>
              </a:rPr>
              <a:t>152</a:t>
            </a:r>
          </a:p>
        </p:txBody>
      </p:sp>
      <p:sp>
        <p:nvSpPr>
          <p:cNvPr id="903179" name="Rectangle 11"/>
          <p:cNvSpPr>
            <a:spLocks noGrp="1" noChangeArrowheads="1"/>
          </p:cNvSpPr>
          <p:nvPr>
            <p:ph type="title"/>
          </p:nvPr>
        </p:nvSpPr>
        <p:spPr>
          <a:noFill/>
          <a:ln/>
        </p:spPr>
        <p:txBody>
          <a:bodyPr lIns="92075" tIns="46038" rIns="92075" bIns="46038" anchorCtr="1"/>
          <a:lstStyle/>
          <a:p>
            <a:r>
              <a:rPr lang="en-US" altLang="en-US"/>
              <a:t>Review of </a:t>
            </a:r>
            <a:r>
              <a:rPr lang="en-US" altLang="en-US" i="1"/>
              <a:t>progressive meshes</a:t>
            </a:r>
            <a:endParaRPr lang="en-US" altLang="en-US"/>
          </a:p>
        </p:txBody>
      </p:sp>
      <p:pic>
        <p:nvPicPr>
          <p:cNvPr id="903180" name="Picture 12"/>
          <p:cNvPicPr>
            <a:picLocks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blackGray">
          <a:xfrm>
            <a:off x="4702175" y="1281113"/>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03181" name="Rectangle 13"/>
          <p:cNvSpPr>
            <a:spLocks noChangeArrowheads="1"/>
          </p:cNvSpPr>
          <p:nvPr/>
        </p:nvSpPr>
        <p:spPr bwMode="auto">
          <a:xfrm>
            <a:off x="4724400" y="3276600"/>
            <a:ext cx="19335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 M</a:t>
            </a:r>
            <a:r>
              <a:rPr lang="en-US" altLang="en-US" sz="3000" i="1" baseline="30000">
                <a:effectLst>
                  <a:outerShdw blurRad="38100" dist="38100" dir="2700000" algn="tl">
                    <a:srgbClr val="000000"/>
                  </a:outerShdw>
                </a:effectLst>
              </a:rPr>
              <a:t>175  </a:t>
            </a:r>
            <a:r>
              <a:rPr lang="en-US" altLang="en-US" sz="3000" i="1">
                <a:effectLst>
                  <a:outerShdw blurRad="38100" dist="38100" dir="2700000" algn="tl">
                    <a:srgbClr val="000000"/>
                  </a:outerShdw>
                </a:effectLst>
              </a:rPr>
              <a:t>…</a:t>
            </a:r>
          </a:p>
        </p:txBody>
      </p:sp>
      <p:sp>
        <p:nvSpPr>
          <p:cNvPr id="903182" name="Rectangle 14"/>
          <p:cNvSpPr>
            <a:spLocks noChangeArrowheads="1"/>
          </p:cNvSpPr>
          <p:nvPr/>
        </p:nvSpPr>
        <p:spPr bwMode="auto">
          <a:xfrm>
            <a:off x="4660900" y="1228725"/>
            <a:ext cx="693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2400">
                <a:solidFill>
                  <a:srgbClr val="FFFF80"/>
                </a:solidFill>
                <a:effectLst>
                  <a:outerShdw blurRad="38100" dist="38100" dir="2700000" algn="tl">
                    <a:srgbClr val="000000"/>
                  </a:outerShdw>
                </a:effectLst>
              </a:rPr>
              <a:t>500</a:t>
            </a:r>
          </a:p>
        </p:txBody>
      </p:sp>
      <p:sp>
        <p:nvSpPr>
          <p:cNvPr id="903183" name="Line 15"/>
          <p:cNvSpPr>
            <a:spLocks noChangeShapeType="1"/>
          </p:cNvSpPr>
          <p:nvPr/>
        </p:nvSpPr>
        <p:spPr bwMode="auto">
          <a:xfrm>
            <a:off x="3962400" y="3559175"/>
            <a:ext cx="6096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03184" name="Picture 16"/>
          <p:cNvPicPr>
            <a:picLocks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blackGray">
          <a:xfrm>
            <a:off x="6959600" y="1281113"/>
            <a:ext cx="1939925" cy="193992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03185" name="Rectangle 17"/>
          <p:cNvSpPr>
            <a:spLocks noChangeArrowheads="1"/>
          </p:cNvSpPr>
          <p:nvPr/>
        </p:nvSpPr>
        <p:spPr bwMode="auto">
          <a:xfrm>
            <a:off x="6897688" y="1228725"/>
            <a:ext cx="111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2400">
                <a:solidFill>
                  <a:srgbClr val="FFFF80"/>
                </a:solidFill>
                <a:effectLst>
                  <a:outerShdw blurRad="38100" dist="38100" dir="2700000" algn="tl">
                    <a:srgbClr val="000000"/>
                  </a:outerShdw>
                </a:effectLst>
              </a:rPr>
              <a:t>13,546</a:t>
            </a:r>
          </a:p>
        </p:txBody>
      </p:sp>
      <p:sp>
        <p:nvSpPr>
          <p:cNvPr id="903186" name="Line 18"/>
          <p:cNvSpPr>
            <a:spLocks noChangeShapeType="1"/>
          </p:cNvSpPr>
          <p:nvPr/>
        </p:nvSpPr>
        <p:spPr bwMode="auto">
          <a:xfrm>
            <a:off x="6858000" y="3559175"/>
            <a:ext cx="5334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87" name="Rectangle 19"/>
          <p:cNvSpPr>
            <a:spLocks noChangeArrowheads="1"/>
          </p:cNvSpPr>
          <p:nvPr/>
        </p:nvSpPr>
        <p:spPr bwMode="auto">
          <a:xfrm>
            <a:off x="7608888" y="3279775"/>
            <a:ext cx="6429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M</a:t>
            </a:r>
            <a:r>
              <a:rPr lang="en-US" altLang="en-US" sz="3000" i="1" baseline="30000">
                <a:effectLst>
                  <a:outerShdw blurRad="38100" dist="38100" dir="2700000" algn="tl">
                    <a:srgbClr val="000000"/>
                  </a:outerShdw>
                </a:effectLst>
              </a:rPr>
              <a:t>n</a:t>
            </a:r>
            <a:endParaRPr lang="en-US" altLang="en-US" sz="3000" i="1">
              <a:effectLst>
                <a:outerShdw blurRad="38100" dist="38100" dir="2700000" algn="tl">
                  <a:srgbClr val="000000"/>
                </a:outerShdw>
              </a:effectLst>
            </a:endParaRPr>
          </a:p>
        </p:txBody>
      </p:sp>
      <p:grpSp>
        <p:nvGrpSpPr>
          <p:cNvPr id="903188" name="Group 20"/>
          <p:cNvGrpSpPr>
            <a:grpSpLocks/>
          </p:cNvGrpSpPr>
          <p:nvPr/>
        </p:nvGrpSpPr>
        <p:grpSpPr bwMode="auto">
          <a:xfrm>
            <a:off x="1066800" y="2189163"/>
            <a:ext cx="6629400" cy="4364037"/>
            <a:chOff x="672" y="1379"/>
            <a:chExt cx="4176" cy="2749"/>
          </a:xfrm>
        </p:grpSpPr>
        <p:sp>
          <p:nvSpPr>
            <p:cNvPr id="903189" name="Arc 21"/>
            <p:cNvSpPr>
              <a:spLocks/>
            </p:cNvSpPr>
            <p:nvPr/>
          </p:nvSpPr>
          <p:spPr bwMode="auto">
            <a:xfrm rot="176497" flipV="1">
              <a:off x="739" y="1421"/>
              <a:ext cx="1259" cy="192"/>
            </a:xfrm>
            <a:custGeom>
              <a:avLst/>
              <a:gdLst>
                <a:gd name="G0" fmla="+- 20344 0 0"/>
                <a:gd name="G1" fmla="+- 21600 0 0"/>
                <a:gd name="G2" fmla="+- 21600 0 0"/>
                <a:gd name="T0" fmla="*/ 0 w 40187"/>
                <a:gd name="T1" fmla="*/ 14341 h 21600"/>
                <a:gd name="T2" fmla="*/ 40187 w 40187"/>
                <a:gd name="T3" fmla="*/ 13066 h 21600"/>
                <a:gd name="T4" fmla="*/ 20344 w 40187"/>
                <a:gd name="T5" fmla="*/ 21600 h 21600"/>
              </a:gdLst>
              <a:ahLst/>
              <a:cxnLst>
                <a:cxn ang="0">
                  <a:pos x="T0" y="T1"/>
                </a:cxn>
                <a:cxn ang="0">
                  <a:pos x="T2" y="T3"/>
                </a:cxn>
                <a:cxn ang="0">
                  <a:pos x="T4" y="T5"/>
                </a:cxn>
              </a:cxnLst>
              <a:rect l="0" t="0" r="r" b="b"/>
              <a:pathLst>
                <a:path w="40187" h="21600" fill="none" extrusionOk="0">
                  <a:moveTo>
                    <a:pt x="0" y="14341"/>
                  </a:moveTo>
                  <a:cubicBezTo>
                    <a:pt x="3068" y="5741"/>
                    <a:pt x="11213" y="0"/>
                    <a:pt x="20344" y="0"/>
                  </a:cubicBezTo>
                  <a:cubicBezTo>
                    <a:pt x="28974" y="0"/>
                    <a:pt x="36776" y="5137"/>
                    <a:pt x="40186" y="13066"/>
                  </a:cubicBezTo>
                </a:path>
                <a:path w="40187" h="21600" stroke="0" extrusionOk="0">
                  <a:moveTo>
                    <a:pt x="0" y="14341"/>
                  </a:moveTo>
                  <a:cubicBezTo>
                    <a:pt x="3068" y="5741"/>
                    <a:pt x="11213" y="0"/>
                    <a:pt x="20344" y="0"/>
                  </a:cubicBezTo>
                  <a:cubicBezTo>
                    <a:pt x="28974" y="0"/>
                    <a:pt x="36776" y="5137"/>
                    <a:pt x="40186" y="13066"/>
                  </a:cubicBezTo>
                  <a:lnTo>
                    <a:pt x="20344" y="21600"/>
                  </a:lnTo>
                  <a:close/>
                </a:path>
              </a:pathLst>
            </a:custGeom>
            <a:noFill/>
            <a:ln w="25400" cap="rnd">
              <a:solidFill>
                <a:schemeClr val="accent2"/>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0" name="Oval 22"/>
            <p:cNvSpPr>
              <a:spLocks noChangeArrowheads="1"/>
            </p:cNvSpPr>
            <p:nvPr/>
          </p:nvSpPr>
          <p:spPr bwMode="white">
            <a:xfrm>
              <a:off x="672" y="1379"/>
              <a:ext cx="45" cy="45"/>
            </a:xfrm>
            <a:prstGeom prst="ellipse">
              <a:avLst/>
            </a:prstGeom>
            <a:solidFill>
              <a:srgbClr val="EAEC5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1" name="Line 23"/>
            <p:cNvSpPr>
              <a:spLocks noChangeShapeType="1"/>
            </p:cNvSpPr>
            <p:nvPr/>
          </p:nvSpPr>
          <p:spPr bwMode="white">
            <a:xfrm>
              <a:off x="2016" y="1409"/>
              <a:ext cx="87" cy="108"/>
            </a:xfrm>
            <a:prstGeom prst="line">
              <a:avLst/>
            </a:prstGeom>
            <a:noFill/>
            <a:ln w="50800">
              <a:solidFill>
                <a:srgbClr val="EAEC5E"/>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2" name="Freeform 24" descr="Wide upward diagonal"/>
            <p:cNvSpPr>
              <a:spLocks/>
            </p:cNvSpPr>
            <p:nvPr/>
          </p:nvSpPr>
          <p:spPr bwMode="auto">
            <a:xfrm>
              <a:off x="3602" y="3097"/>
              <a:ext cx="492" cy="638"/>
            </a:xfrm>
            <a:custGeom>
              <a:avLst/>
              <a:gdLst>
                <a:gd name="T0" fmla="*/ 573 w 574"/>
                <a:gd name="T1" fmla="*/ 0 h 745"/>
                <a:gd name="T2" fmla="*/ 0 w 574"/>
                <a:gd name="T3" fmla="*/ 411 h 745"/>
                <a:gd name="T4" fmla="*/ 573 w 574"/>
                <a:gd name="T5" fmla="*/ 744 h 745"/>
                <a:gd name="T6" fmla="*/ 573 w 574"/>
                <a:gd name="T7" fmla="*/ 0 h 745"/>
              </a:gdLst>
              <a:ahLst/>
              <a:cxnLst>
                <a:cxn ang="0">
                  <a:pos x="T0" y="T1"/>
                </a:cxn>
                <a:cxn ang="0">
                  <a:pos x="T2" y="T3"/>
                </a:cxn>
                <a:cxn ang="0">
                  <a:pos x="T4" y="T5"/>
                </a:cxn>
                <a:cxn ang="0">
                  <a:pos x="T6" y="T7"/>
                </a:cxn>
              </a:cxnLst>
              <a:rect l="0" t="0" r="r" b="b"/>
              <a:pathLst>
                <a:path w="574" h="745">
                  <a:moveTo>
                    <a:pt x="573" y="0"/>
                  </a:moveTo>
                  <a:lnTo>
                    <a:pt x="0" y="411"/>
                  </a:lnTo>
                  <a:lnTo>
                    <a:pt x="573" y="744"/>
                  </a:lnTo>
                  <a:lnTo>
                    <a:pt x="573" y="0"/>
                  </a:lnTo>
                </a:path>
              </a:pathLst>
            </a:custGeom>
            <a:pattFill prst="wdUp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3193" name="Freeform 25" descr="Wide downward diagonal"/>
            <p:cNvSpPr>
              <a:spLocks/>
            </p:cNvSpPr>
            <p:nvPr/>
          </p:nvSpPr>
          <p:spPr bwMode="auto">
            <a:xfrm>
              <a:off x="4093" y="3100"/>
              <a:ext cx="491" cy="638"/>
            </a:xfrm>
            <a:custGeom>
              <a:avLst/>
              <a:gdLst>
                <a:gd name="T0" fmla="*/ 0 w 573"/>
                <a:gd name="T1" fmla="*/ 0 h 745"/>
                <a:gd name="T2" fmla="*/ 2 w 573"/>
                <a:gd name="T3" fmla="*/ 744 h 745"/>
                <a:gd name="T4" fmla="*/ 572 w 573"/>
                <a:gd name="T5" fmla="*/ 411 h 745"/>
                <a:gd name="T6" fmla="*/ 0 w 573"/>
                <a:gd name="T7" fmla="*/ 0 h 745"/>
              </a:gdLst>
              <a:ahLst/>
              <a:cxnLst>
                <a:cxn ang="0">
                  <a:pos x="T0" y="T1"/>
                </a:cxn>
                <a:cxn ang="0">
                  <a:pos x="T2" y="T3"/>
                </a:cxn>
                <a:cxn ang="0">
                  <a:pos x="T4" y="T5"/>
                </a:cxn>
                <a:cxn ang="0">
                  <a:pos x="T6" y="T7"/>
                </a:cxn>
              </a:cxnLst>
              <a:rect l="0" t="0" r="r" b="b"/>
              <a:pathLst>
                <a:path w="573" h="745">
                  <a:moveTo>
                    <a:pt x="0" y="0"/>
                  </a:moveTo>
                  <a:lnTo>
                    <a:pt x="2" y="744"/>
                  </a:lnTo>
                  <a:lnTo>
                    <a:pt x="572" y="411"/>
                  </a:lnTo>
                  <a:lnTo>
                    <a:pt x="0" y="0"/>
                  </a:lnTo>
                </a:path>
              </a:pathLst>
            </a:custGeom>
            <a:pattFill prst="wdDnDiag">
              <a:fgClr>
                <a:schemeClr val="accent2"/>
              </a:fgClr>
              <a:bgClr>
                <a:schemeClr val="bg1"/>
              </a:bgClr>
            </a:patt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3194" name="Line 26"/>
            <p:cNvSpPr>
              <a:spLocks noChangeShapeType="1"/>
            </p:cNvSpPr>
            <p:nvPr/>
          </p:nvSpPr>
          <p:spPr bwMode="ltGray">
            <a:xfrm>
              <a:off x="4093" y="3100"/>
              <a:ext cx="0" cy="634"/>
            </a:xfrm>
            <a:prstGeom prst="line">
              <a:avLst/>
            </a:prstGeom>
            <a:noFill/>
            <a:ln w="508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5" name="Line 27"/>
            <p:cNvSpPr>
              <a:spLocks noChangeShapeType="1"/>
            </p:cNvSpPr>
            <p:nvPr/>
          </p:nvSpPr>
          <p:spPr bwMode="auto">
            <a:xfrm flipV="1">
              <a:off x="3600" y="3100"/>
              <a:ext cx="493" cy="35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6" name="Line 28"/>
            <p:cNvSpPr>
              <a:spLocks noChangeShapeType="1"/>
            </p:cNvSpPr>
            <p:nvPr/>
          </p:nvSpPr>
          <p:spPr bwMode="auto">
            <a:xfrm flipH="1" flipV="1">
              <a:off x="3600" y="3453"/>
              <a:ext cx="493" cy="28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7" name="Line 29"/>
            <p:cNvSpPr>
              <a:spLocks noChangeShapeType="1"/>
            </p:cNvSpPr>
            <p:nvPr/>
          </p:nvSpPr>
          <p:spPr bwMode="auto">
            <a:xfrm>
              <a:off x="4093" y="3100"/>
              <a:ext cx="494" cy="35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8" name="Line 30"/>
            <p:cNvSpPr>
              <a:spLocks noChangeShapeType="1"/>
            </p:cNvSpPr>
            <p:nvPr/>
          </p:nvSpPr>
          <p:spPr bwMode="auto">
            <a:xfrm flipV="1">
              <a:off x="4093" y="3453"/>
              <a:ext cx="494" cy="28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199" name="Line 31"/>
            <p:cNvSpPr>
              <a:spLocks noChangeShapeType="1"/>
            </p:cNvSpPr>
            <p:nvPr/>
          </p:nvSpPr>
          <p:spPr bwMode="auto">
            <a:xfrm flipH="1">
              <a:off x="4093" y="2749"/>
              <a:ext cx="353" cy="35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0" name="Line 32"/>
            <p:cNvSpPr>
              <a:spLocks noChangeShapeType="1"/>
            </p:cNvSpPr>
            <p:nvPr/>
          </p:nvSpPr>
          <p:spPr bwMode="auto">
            <a:xfrm flipH="1" flipV="1">
              <a:off x="4446" y="2749"/>
              <a:ext cx="141" cy="70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1" name="Line 33"/>
            <p:cNvSpPr>
              <a:spLocks noChangeShapeType="1"/>
            </p:cNvSpPr>
            <p:nvPr/>
          </p:nvSpPr>
          <p:spPr bwMode="auto">
            <a:xfrm flipH="1" flipV="1">
              <a:off x="3741" y="2820"/>
              <a:ext cx="352" cy="28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2" name="Line 34"/>
            <p:cNvSpPr>
              <a:spLocks noChangeShapeType="1"/>
            </p:cNvSpPr>
            <p:nvPr/>
          </p:nvSpPr>
          <p:spPr bwMode="auto">
            <a:xfrm flipH="1">
              <a:off x="3741" y="2749"/>
              <a:ext cx="705" cy="7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3" name="Line 35"/>
            <p:cNvSpPr>
              <a:spLocks noChangeShapeType="1"/>
            </p:cNvSpPr>
            <p:nvPr/>
          </p:nvSpPr>
          <p:spPr bwMode="auto">
            <a:xfrm flipV="1">
              <a:off x="3600" y="2820"/>
              <a:ext cx="141" cy="63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4" name="Line 36"/>
            <p:cNvSpPr>
              <a:spLocks noChangeShapeType="1"/>
            </p:cNvSpPr>
            <p:nvPr/>
          </p:nvSpPr>
          <p:spPr bwMode="auto">
            <a:xfrm flipH="1">
              <a:off x="3847" y="3734"/>
              <a:ext cx="246" cy="27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5" name="Line 37"/>
            <p:cNvSpPr>
              <a:spLocks noChangeShapeType="1"/>
            </p:cNvSpPr>
            <p:nvPr/>
          </p:nvSpPr>
          <p:spPr bwMode="auto">
            <a:xfrm flipH="1" flipV="1">
              <a:off x="4093" y="3734"/>
              <a:ext cx="185" cy="33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6" name="Line 38"/>
            <p:cNvSpPr>
              <a:spLocks noChangeShapeType="1"/>
            </p:cNvSpPr>
            <p:nvPr/>
          </p:nvSpPr>
          <p:spPr bwMode="auto">
            <a:xfrm>
              <a:off x="3600" y="3453"/>
              <a:ext cx="247" cy="55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7" name="Line 39"/>
            <p:cNvSpPr>
              <a:spLocks noChangeShapeType="1"/>
            </p:cNvSpPr>
            <p:nvPr/>
          </p:nvSpPr>
          <p:spPr bwMode="auto">
            <a:xfrm flipH="1" flipV="1">
              <a:off x="3847" y="4012"/>
              <a:ext cx="431" cy="6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8" name="Line 40"/>
            <p:cNvSpPr>
              <a:spLocks noChangeShapeType="1"/>
            </p:cNvSpPr>
            <p:nvPr/>
          </p:nvSpPr>
          <p:spPr bwMode="auto">
            <a:xfrm flipH="1">
              <a:off x="4278" y="3453"/>
              <a:ext cx="309" cy="62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09" name="Rectangle 41"/>
            <p:cNvSpPr>
              <a:spLocks noChangeArrowheads="1"/>
            </p:cNvSpPr>
            <p:nvPr/>
          </p:nvSpPr>
          <p:spPr bwMode="auto">
            <a:xfrm>
              <a:off x="3354" y="3258"/>
              <a:ext cx="2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l</a:t>
              </a:r>
            </a:p>
          </p:txBody>
        </p:sp>
        <p:sp>
          <p:nvSpPr>
            <p:cNvPr id="903210" name="Rectangle 42"/>
            <p:cNvSpPr>
              <a:spLocks noChangeArrowheads="1"/>
            </p:cNvSpPr>
            <p:nvPr/>
          </p:nvSpPr>
          <p:spPr bwMode="auto">
            <a:xfrm>
              <a:off x="4559" y="3280"/>
              <a:ext cx="28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r</a:t>
              </a:r>
            </a:p>
          </p:txBody>
        </p:sp>
        <p:sp>
          <p:nvSpPr>
            <p:cNvPr id="903211" name="Rectangle 43"/>
            <p:cNvSpPr>
              <a:spLocks noChangeArrowheads="1"/>
            </p:cNvSpPr>
            <p:nvPr/>
          </p:nvSpPr>
          <p:spPr bwMode="auto">
            <a:xfrm>
              <a:off x="4120" y="2895"/>
              <a:ext cx="32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u</a:t>
              </a:r>
            </a:p>
          </p:txBody>
        </p:sp>
        <p:sp>
          <p:nvSpPr>
            <p:cNvPr id="903212" name="Rectangle 44"/>
            <p:cNvSpPr>
              <a:spLocks noChangeArrowheads="1"/>
            </p:cNvSpPr>
            <p:nvPr/>
          </p:nvSpPr>
          <p:spPr bwMode="auto">
            <a:xfrm>
              <a:off x="4098" y="3595"/>
              <a:ext cx="28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t</a:t>
              </a:r>
            </a:p>
          </p:txBody>
        </p:sp>
        <p:sp>
          <p:nvSpPr>
            <p:cNvPr id="903213" name="Rectangle 45"/>
            <p:cNvSpPr>
              <a:spLocks noChangeArrowheads="1"/>
            </p:cNvSpPr>
            <p:nvPr/>
          </p:nvSpPr>
          <p:spPr bwMode="auto">
            <a:xfrm>
              <a:off x="1525" y="3329"/>
              <a:ext cx="3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s</a:t>
              </a:r>
            </a:p>
          </p:txBody>
        </p:sp>
        <p:sp>
          <p:nvSpPr>
            <p:cNvPr id="903214" name="Rectangle 46"/>
            <p:cNvSpPr>
              <a:spLocks noChangeArrowheads="1"/>
            </p:cNvSpPr>
            <p:nvPr/>
          </p:nvSpPr>
          <p:spPr bwMode="auto">
            <a:xfrm>
              <a:off x="797" y="3261"/>
              <a:ext cx="27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l</a:t>
              </a:r>
            </a:p>
          </p:txBody>
        </p:sp>
        <p:sp>
          <p:nvSpPr>
            <p:cNvPr id="903215" name="Rectangle 47"/>
            <p:cNvSpPr>
              <a:spLocks noChangeArrowheads="1"/>
            </p:cNvSpPr>
            <p:nvPr/>
          </p:nvSpPr>
          <p:spPr bwMode="auto">
            <a:xfrm>
              <a:off x="1996" y="3264"/>
              <a:ext cx="28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r</a:t>
              </a:r>
            </a:p>
          </p:txBody>
        </p:sp>
        <p:sp>
          <p:nvSpPr>
            <p:cNvPr id="903216" name="Line 48"/>
            <p:cNvSpPr>
              <a:spLocks noChangeShapeType="1"/>
            </p:cNvSpPr>
            <p:nvPr/>
          </p:nvSpPr>
          <p:spPr bwMode="auto">
            <a:xfrm flipH="1">
              <a:off x="1038" y="3383"/>
              <a:ext cx="494" cy="7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17" name="Line 49"/>
            <p:cNvSpPr>
              <a:spLocks noChangeShapeType="1"/>
            </p:cNvSpPr>
            <p:nvPr/>
          </p:nvSpPr>
          <p:spPr bwMode="auto">
            <a:xfrm>
              <a:off x="1532" y="3383"/>
              <a:ext cx="493" cy="7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18" name="Line 50"/>
            <p:cNvSpPr>
              <a:spLocks noChangeShapeType="1"/>
            </p:cNvSpPr>
            <p:nvPr/>
          </p:nvSpPr>
          <p:spPr bwMode="auto">
            <a:xfrm flipH="1">
              <a:off x="1532" y="2749"/>
              <a:ext cx="352" cy="63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19" name="Line 51"/>
            <p:cNvSpPr>
              <a:spLocks noChangeShapeType="1"/>
            </p:cNvSpPr>
            <p:nvPr/>
          </p:nvSpPr>
          <p:spPr bwMode="auto">
            <a:xfrm flipH="1" flipV="1">
              <a:off x="1884" y="2749"/>
              <a:ext cx="141" cy="70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0" name="Line 52"/>
            <p:cNvSpPr>
              <a:spLocks noChangeShapeType="1"/>
            </p:cNvSpPr>
            <p:nvPr/>
          </p:nvSpPr>
          <p:spPr bwMode="auto">
            <a:xfrm flipH="1" flipV="1">
              <a:off x="1180" y="2820"/>
              <a:ext cx="352" cy="5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1" name="Line 53"/>
            <p:cNvSpPr>
              <a:spLocks noChangeShapeType="1"/>
            </p:cNvSpPr>
            <p:nvPr/>
          </p:nvSpPr>
          <p:spPr bwMode="auto">
            <a:xfrm flipH="1">
              <a:off x="1180" y="2749"/>
              <a:ext cx="704" cy="7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2" name="Line 54"/>
            <p:cNvSpPr>
              <a:spLocks noChangeShapeType="1"/>
            </p:cNvSpPr>
            <p:nvPr/>
          </p:nvSpPr>
          <p:spPr bwMode="auto">
            <a:xfrm flipV="1">
              <a:off x="1038" y="2820"/>
              <a:ext cx="142" cy="63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3" name="Line 55"/>
            <p:cNvSpPr>
              <a:spLocks noChangeShapeType="1"/>
            </p:cNvSpPr>
            <p:nvPr/>
          </p:nvSpPr>
          <p:spPr bwMode="auto">
            <a:xfrm flipH="1">
              <a:off x="1286" y="3383"/>
              <a:ext cx="246" cy="62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4" name="Line 56"/>
            <p:cNvSpPr>
              <a:spLocks noChangeShapeType="1"/>
            </p:cNvSpPr>
            <p:nvPr/>
          </p:nvSpPr>
          <p:spPr bwMode="auto">
            <a:xfrm flipH="1" flipV="1">
              <a:off x="1532" y="3383"/>
              <a:ext cx="185" cy="69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5" name="Line 57"/>
            <p:cNvSpPr>
              <a:spLocks noChangeShapeType="1"/>
            </p:cNvSpPr>
            <p:nvPr/>
          </p:nvSpPr>
          <p:spPr bwMode="auto">
            <a:xfrm>
              <a:off x="1038" y="3453"/>
              <a:ext cx="248" cy="55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6" name="Line 58"/>
            <p:cNvSpPr>
              <a:spLocks noChangeShapeType="1"/>
            </p:cNvSpPr>
            <p:nvPr/>
          </p:nvSpPr>
          <p:spPr bwMode="auto">
            <a:xfrm flipH="1" flipV="1">
              <a:off x="1286" y="4012"/>
              <a:ext cx="431" cy="61"/>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7" name="Line 59"/>
            <p:cNvSpPr>
              <a:spLocks noChangeShapeType="1"/>
            </p:cNvSpPr>
            <p:nvPr/>
          </p:nvSpPr>
          <p:spPr bwMode="auto">
            <a:xfrm flipH="1">
              <a:off x="1717" y="3453"/>
              <a:ext cx="308" cy="62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8" name="Oval 60"/>
            <p:cNvSpPr>
              <a:spLocks noChangeArrowheads="1"/>
            </p:cNvSpPr>
            <p:nvPr/>
          </p:nvSpPr>
          <p:spPr bwMode="blackWhite">
            <a:xfrm>
              <a:off x="1504" y="3356"/>
              <a:ext cx="58" cy="5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29" name="Arc 61"/>
            <p:cNvSpPr>
              <a:spLocks/>
            </p:cNvSpPr>
            <p:nvPr/>
          </p:nvSpPr>
          <p:spPr bwMode="auto">
            <a:xfrm rot="10800000">
              <a:off x="2358" y="3602"/>
              <a:ext cx="962" cy="186"/>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28575"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30" name="Rectangle 62"/>
            <p:cNvSpPr>
              <a:spLocks noChangeArrowheads="1"/>
            </p:cNvSpPr>
            <p:nvPr/>
          </p:nvSpPr>
          <p:spPr bwMode="auto">
            <a:xfrm>
              <a:off x="2036" y="3782"/>
              <a:ext cx="1593"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3000" i="1">
                  <a:solidFill>
                    <a:schemeClr val="tx2"/>
                  </a:solidFill>
                  <a:effectLst>
                    <a:outerShdw blurRad="38100" dist="38100" dir="2700000" algn="tl">
                      <a:srgbClr val="000000"/>
                    </a:outerShdw>
                  </a:effectLst>
                </a:rPr>
                <a:t>edge collapse</a:t>
              </a:r>
            </a:p>
          </p:txBody>
        </p:sp>
      </p:grpSp>
      <p:sp>
        <p:nvSpPr>
          <p:cNvPr id="903231" name="AutoShape 63"/>
          <p:cNvSpPr>
            <a:spLocks noChangeArrowheads="1"/>
          </p:cNvSpPr>
          <p:nvPr/>
        </p:nvSpPr>
        <p:spPr bwMode="auto">
          <a:xfrm>
            <a:off x="5849938" y="3879850"/>
            <a:ext cx="601662" cy="184150"/>
          </a:xfrm>
          <a:prstGeom prst="leftArrow">
            <a:avLst>
              <a:gd name="adj1" fmla="val 39657"/>
              <a:gd name="adj2" fmla="val 128451"/>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03232" name="AutoShape 64"/>
          <p:cNvSpPr>
            <a:spLocks noChangeArrowheads="1"/>
          </p:cNvSpPr>
          <p:nvPr/>
        </p:nvSpPr>
        <p:spPr bwMode="auto">
          <a:xfrm>
            <a:off x="4059238" y="3879850"/>
            <a:ext cx="601662" cy="184150"/>
          </a:xfrm>
          <a:prstGeom prst="leftArrow">
            <a:avLst>
              <a:gd name="adj1" fmla="val 39657"/>
              <a:gd name="adj2" fmla="val 128451"/>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03233" name="AutoShape 65"/>
          <p:cNvSpPr>
            <a:spLocks noChangeArrowheads="1"/>
          </p:cNvSpPr>
          <p:nvPr/>
        </p:nvSpPr>
        <p:spPr bwMode="auto">
          <a:xfrm>
            <a:off x="2270125" y="3879850"/>
            <a:ext cx="601663" cy="184150"/>
          </a:xfrm>
          <a:prstGeom prst="leftArrow">
            <a:avLst>
              <a:gd name="adj1" fmla="val 39657"/>
              <a:gd name="adj2" fmla="val 128451"/>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903234" name="Group 66"/>
          <p:cNvGrpSpPr>
            <a:grpSpLocks/>
          </p:cNvGrpSpPr>
          <p:nvPr/>
        </p:nvGrpSpPr>
        <p:grpSpPr bwMode="auto">
          <a:xfrm>
            <a:off x="1228725" y="1970088"/>
            <a:ext cx="4270375" cy="3249612"/>
            <a:chOff x="774" y="1241"/>
            <a:chExt cx="2690" cy="2047"/>
          </a:xfrm>
        </p:grpSpPr>
        <p:sp>
          <p:nvSpPr>
            <p:cNvPr id="903235" name="Arc 67"/>
            <p:cNvSpPr>
              <a:spLocks/>
            </p:cNvSpPr>
            <p:nvPr/>
          </p:nvSpPr>
          <p:spPr bwMode="auto">
            <a:xfrm>
              <a:off x="2358" y="3102"/>
              <a:ext cx="962" cy="186"/>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28575"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236" name="Rectangle 68"/>
            <p:cNvSpPr>
              <a:spLocks noChangeArrowheads="1"/>
            </p:cNvSpPr>
            <p:nvPr/>
          </p:nvSpPr>
          <p:spPr bwMode="auto">
            <a:xfrm>
              <a:off x="2202" y="2722"/>
              <a:ext cx="126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en-US" sz="3000" i="1">
                  <a:solidFill>
                    <a:schemeClr val="tx2"/>
                  </a:solidFill>
                  <a:effectLst>
                    <a:outerShdw blurRad="38100" dist="38100" dir="2700000" algn="tl">
                      <a:srgbClr val="000000"/>
                    </a:outerShdw>
                  </a:effectLst>
                </a:rPr>
                <a:t>vertex split</a:t>
              </a:r>
            </a:p>
          </p:txBody>
        </p:sp>
        <p:sp>
          <p:nvSpPr>
            <p:cNvPr id="903237" name="Arc 69"/>
            <p:cNvSpPr>
              <a:spLocks/>
            </p:cNvSpPr>
            <p:nvPr/>
          </p:nvSpPr>
          <p:spPr bwMode="auto">
            <a:xfrm rot="21646447">
              <a:off x="774" y="1241"/>
              <a:ext cx="1199" cy="192"/>
            </a:xfrm>
            <a:custGeom>
              <a:avLst/>
              <a:gdLst>
                <a:gd name="G0" fmla="+- 19031 0 0"/>
                <a:gd name="G1" fmla="+- 21600 0 0"/>
                <a:gd name="G2" fmla="+- 21600 0 0"/>
                <a:gd name="T0" fmla="*/ 0 w 38874"/>
                <a:gd name="T1" fmla="*/ 11384 h 21600"/>
                <a:gd name="T2" fmla="*/ 38874 w 38874"/>
                <a:gd name="T3" fmla="*/ 13066 h 21600"/>
                <a:gd name="T4" fmla="*/ 19031 w 38874"/>
                <a:gd name="T5" fmla="*/ 21600 h 21600"/>
              </a:gdLst>
              <a:ahLst/>
              <a:cxnLst>
                <a:cxn ang="0">
                  <a:pos x="T0" y="T1"/>
                </a:cxn>
                <a:cxn ang="0">
                  <a:pos x="T2" y="T3"/>
                </a:cxn>
                <a:cxn ang="0">
                  <a:pos x="T4" y="T5"/>
                </a:cxn>
              </a:cxnLst>
              <a:rect l="0" t="0" r="r" b="b"/>
              <a:pathLst>
                <a:path w="38874" h="21600" fill="none" extrusionOk="0">
                  <a:moveTo>
                    <a:pt x="-1" y="11383"/>
                  </a:moveTo>
                  <a:cubicBezTo>
                    <a:pt x="3762" y="4373"/>
                    <a:pt x="11074" y="0"/>
                    <a:pt x="19031" y="0"/>
                  </a:cubicBezTo>
                  <a:cubicBezTo>
                    <a:pt x="27661" y="0"/>
                    <a:pt x="35463" y="5137"/>
                    <a:pt x="38873" y="13066"/>
                  </a:cubicBezTo>
                </a:path>
                <a:path w="38874" h="21600" stroke="0" extrusionOk="0">
                  <a:moveTo>
                    <a:pt x="-1" y="11383"/>
                  </a:moveTo>
                  <a:cubicBezTo>
                    <a:pt x="3762" y="4373"/>
                    <a:pt x="11074" y="0"/>
                    <a:pt x="19031" y="0"/>
                  </a:cubicBezTo>
                  <a:cubicBezTo>
                    <a:pt x="27661" y="0"/>
                    <a:pt x="35463" y="5137"/>
                    <a:pt x="38873" y="13066"/>
                  </a:cubicBezTo>
                  <a:lnTo>
                    <a:pt x="19031" y="21600"/>
                  </a:lnTo>
                  <a:close/>
                </a:path>
              </a:pathLst>
            </a:custGeom>
            <a:noFill/>
            <a:ln w="25400" cap="rnd">
              <a:solidFill>
                <a:schemeClr val="accent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9963377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a:t>Parent-child vertex relations</a:t>
            </a:r>
          </a:p>
        </p:txBody>
      </p:sp>
      <p:sp>
        <p:nvSpPr>
          <p:cNvPr id="909315" name="Line 3"/>
          <p:cNvSpPr>
            <a:spLocks noChangeShapeType="1"/>
          </p:cNvSpPr>
          <p:nvPr/>
        </p:nvSpPr>
        <p:spPr bwMode="auto">
          <a:xfrm flipH="1">
            <a:off x="4192588" y="3970338"/>
            <a:ext cx="530225" cy="112553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16" name="Line 4"/>
          <p:cNvSpPr>
            <a:spLocks noChangeShapeType="1"/>
          </p:cNvSpPr>
          <p:nvPr/>
        </p:nvSpPr>
        <p:spPr bwMode="auto">
          <a:xfrm flipH="1">
            <a:off x="4192588" y="5095875"/>
            <a:ext cx="119062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17" name="Line 5"/>
          <p:cNvSpPr>
            <a:spLocks noChangeShapeType="1"/>
          </p:cNvSpPr>
          <p:nvPr/>
        </p:nvSpPr>
        <p:spPr bwMode="auto">
          <a:xfrm>
            <a:off x="4192588" y="5095875"/>
            <a:ext cx="396875" cy="9255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18" name="Line 6"/>
          <p:cNvSpPr>
            <a:spLocks noChangeShapeType="1"/>
          </p:cNvSpPr>
          <p:nvPr/>
        </p:nvSpPr>
        <p:spPr bwMode="auto">
          <a:xfrm flipV="1">
            <a:off x="4589463" y="5095875"/>
            <a:ext cx="793750" cy="9255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19" name="Line 7"/>
          <p:cNvSpPr>
            <a:spLocks noChangeShapeType="1"/>
          </p:cNvSpPr>
          <p:nvPr/>
        </p:nvSpPr>
        <p:spPr bwMode="auto">
          <a:xfrm>
            <a:off x="4722813" y="3970338"/>
            <a:ext cx="660400" cy="112553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0" name="Line 8"/>
          <p:cNvSpPr>
            <a:spLocks noChangeShapeType="1"/>
          </p:cNvSpPr>
          <p:nvPr/>
        </p:nvSpPr>
        <p:spPr bwMode="auto">
          <a:xfrm>
            <a:off x="4722813" y="3970338"/>
            <a:ext cx="1389062" cy="1333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1" name="Line 9"/>
          <p:cNvSpPr>
            <a:spLocks noChangeShapeType="1"/>
          </p:cNvSpPr>
          <p:nvPr/>
        </p:nvSpPr>
        <p:spPr bwMode="auto">
          <a:xfrm flipV="1">
            <a:off x="5383213" y="4103688"/>
            <a:ext cx="728662" cy="99218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2" name="Line 10"/>
          <p:cNvSpPr>
            <a:spLocks noChangeShapeType="1"/>
          </p:cNvSpPr>
          <p:nvPr/>
        </p:nvSpPr>
        <p:spPr bwMode="auto">
          <a:xfrm>
            <a:off x="6111875" y="4103688"/>
            <a:ext cx="131763" cy="171926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3" name="Line 11"/>
          <p:cNvSpPr>
            <a:spLocks noChangeShapeType="1"/>
          </p:cNvSpPr>
          <p:nvPr/>
        </p:nvSpPr>
        <p:spPr bwMode="auto">
          <a:xfrm flipH="1" flipV="1">
            <a:off x="5383213" y="5095875"/>
            <a:ext cx="860425" cy="7270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4" name="Line 12"/>
          <p:cNvSpPr>
            <a:spLocks noChangeShapeType="1"/>
          </p:cNvSpPr>
          <p:nvPr/>
        </p:nvSpPr>
        <p:spPr bwMode="auto">
          <a:xfrm flipH="1">
            <a:off x="4589463" y="5822950"/>
            <a:ext cx="1654175" cy="1984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5" name="Line 13"/>
          <p:cNvSpPr>
            <a:spLocks noChangeShapeType="1"/>
          </p:cNvSpPr>
          <p:nvPr/>
        </p:nvSpPr>
        <p:spPr bwMode="auto">
          <a:xfrm flipH="1" flipV="1">
            <a:off x="3465513" y="5954713"/>
            <a:ext cx="1123950" cy="666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6" name="Line 14"/>
          <p:cNvSpPr>
            <a:spLocks noChangeShapeType="1"/>
          </p:cNvSpPr>
          <p:nvPr/>
        </p:nvSpPr>
        <p:spPr bwMode="auto">
          <a:xfrm flipH="1" flipV="1">
            <a:off x="3001963" y="4830763"/>
            <a:ext cx="463550" cy="11239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7" name="Line 15"/>
          <p:cNvSpPr>
            <a:spLocks noChangeShapeType="1"/>
          </p:cNvSpPr>
          <p:nvPr/>
        </p:nvSpPr>
        <p:spPr bwMode="auto">
          <a:xfrm flipV="1">
            <a:off x="3001963" y="4037013"/>
            <a:ext cx="595312" cy="7937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8" name="Line 16"/>
          <p:cNvSpPr>
            <a:spLocks noChangeShapeType="1"/>
          </p:cNvSpPr>
          <p:nvPr/>
        </p:nvSpPr>
        <p:spPr bwMode="auto">
          <a:xfrm flipV="1">
            <a:off x="3597275" y="3970338"/>
            <a:ext cx="1125538" cy="666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29" name="Line 17"/>
          <p:cNvSpPr>
            <a:spLocks noChangeShapeType="1"/>
          </p:cNvSpPr>
          <p:nvPr/>
        </p:nvSpPr>
        <p:spPr bwMode="auto">
          <a:xfrm flipH="1" flipV="1">
            <a:off x="3597275" y="4037013"/>
            <a:ext cx="595313" cy="105886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0" name="Line 18"/>
          <p:cNvSpPr>
            <a:spLocks noChangeShapeType="1"/>
          </p:cNvSpPr>
          <p:nvPr/>
        </p:nvSpPr>
        <p:spPr bwMode="auto">
          <a:xfrm>
            <a:off x="3001963" y="4830763"/>
            <a:ext cx="1190625" cy="2651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1" name="Line 19"/>
          <p:cNvSpPr>
            <a:spLocks noChangeShapeType="1"/>
          </p:cNvSpPr>
          <p:nvPr/>
        </p:nvSpPr>
        <p:spPr bwMode="auto">
          <a:xfrm flipV="1">
            <a:off x="3465513" y="5095875"/>
            <a:ext cx="727075" cy="8588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2" name="Line 20"/>
          <p:cNvSpPr>
            <a:spLocks noChangeShapeType="1"/>
          </p:cNvSpPr>
          <p:nvPr/>
        </p:nvSpPr>
        <p:spPr bwMode="auto">
          <a:xfrm flipV="1">
            <a:off x="4589463" y="2582863"/>
            <a:ext cx="198437" cy="99218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3" name="Line 21"/>
          <p:cNvSpPr>
            <a:spLocks noChangeShapeType="1"/>
          </p:cNvSpPr>
          <p:nvPr/>
        </p:nvSpPr>
        <p:spPr bwMode="auto">
          <a:xfrm>
            <a:off x="4722813" y="1524000"/>
            <a:ext cx="65087" cy="10588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4" name="Line 22"/>
          <p:cNvSpPr>
            <a:spLocks noChangeShapeType="1"/>
          </p:cNvSpPr>
          <p:nvPr/>
        </p:nvSpPr>
        <p:spPr bwMode="auto">
          <a:xfrm>
            <a:off x="4722813" y="1524000"/>
            <a:ext cx="1389062" cy="1317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5" name="Line 23"/>
          <p:cNvSpPr>
            <a:spLocks noChangeShapeType="1"/>
          </p:cNvSpPr>
          <p:nvPr/>
        </p:nvSpPr>
        <p:spPr bwMode="auto">
          <a:xfrm flipV="1">
            <a:off x="4787900" y="1655763"/>
            <a:ext cx="1323975" cy="9271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6" name="Line 24"/>
          <p:cNvSpPr>
            <a:spLocks noChangeShapeType="1"/>
          </p:cNvSpPr>
          <p:nvPr/>
        </p:nvSpPr>
        <p:spPr bwMode="auto">
          <a:xfrm>
            <a:off x="6111875" y="1655763"/>
            <a:ext cx="131763" cy="17208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7" name="Line 25"/>
          <p:cNvSpPr>
            <a:spLocks noChangeShapeType="1"/>
          </p:cNvSpPr>
          <p:nvPr/>
        </p:nvSpPr>
        <p:spPr bwMode="auto">
          <a:xfrm flipH="1" flipV="1">
            <a:off x="4787900" y="2582863"/>
            <a:ext cx="1455738" cy="7937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8" name="Line 26"/>
          <p:cNvSpPr>
            <a:spLocks noChangeShapeType="1"/>
          </p:cNvSpPr>
          <p:nvPr/>
        </p:nvSpPr>
        <p:spPr bwMode="auto">
          <a:xfrm flipH="1">
            <a:off x="4589463" y="3376613"/>
            <a:ext cx="1654175" cy="198437"/>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39" name="Line 27"/>
          <p:cNvSpPr>
            <a:spLocks noChangeShapeType="1"/>
          </p:cNvSpPr>
          <p:nvPr/>
        </p:nvSpPr>
        <p:spPr bwMode="auto">
          <a:xfrm flipH="1" flipV="1">
            <a:off x="3465513" y="3508375"/>
            <a:ext cx="1123950" cy="666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0" name="Line 28"/>
          <p:cNvSpPr>
            <a:spLocks noChangeShapeType="1"/>
          </p:cNvSpPr>
          <p:nvPr/>
        </p:nvSpPr>
        <p:spPr bwMode="auto">
          <a:xfrm flipH="1" flipV="1">
            <a:off x="3001963" y="2384425"/>
            <a:ext cx="463550" cy="11239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1" name="Line 29"/>
          <p:cNvSpPr>
            <a:spLocks noChangeShapeType="1"/>
          </p:cNvSpPr>
          <p:nvPr/>
        </p:nvSpPr>
        <p:spPr bwMode="auto">
          <a:xfrm flipV="1">
            <a:off x="3001963" y="1590675"/>
            <a:ext cx="595312" cy="7937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2" name="Line 30"/>
          <p:cNvSpPr>
            <a:spLocks noChangeShapeType="1"/>
          </p:cNvSpPr>
          <p:nvPr/>
        </p:nvSpPr>
        <p:spPr bwMode="auto">
          <a:xfrm flipV="1">
            <a:off x="3597275" y="1524000"/>
            <a:ext cx="1125538" cy="666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3" name="Line 31"/>
          <p:cNvSpPr>
            <a:spLocks noChangeShapeType="1"/>
          </p:cNvSpPr>
          <p:nvPr/>
        </p:nvSpPr>
        <p:spPr bwMode="auto">
          <a:xfrm flipH="1" flipV="1">
            <a:off x="3597275" y="1590675"/>
            <a:ext cx="1190625" cy="9921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4" name="Line 32"/>
          <p:cNvSpPr>
            <a:spLocks noChangeShapeType="1"/>
          </p:cNvSpPr>
          <p:nvPr/>
        </p:nvSpPr>
        <p:spPr bwMode="auto">
          <a:xfrm>
            <a:off x="3001963" y="2384425"/>
            <a:ext cx="1785937" cy="1984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5" name="Line 33"/>
          <p:cNvSpPr>
            <a:spLocks noChangeShapeType="1"/>
          </p:cNvSpPr>
          <p:nvPr/>
        </p:nvSpPr>
        <p:spPr bwMode="auto">
          <a:xfrm flipV="1">
            <a:off x="3465513" y="2582863"/>
            <a:ext cx="1322387" cy="9255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6" name="Line 34"/>
          <p:cNvSpPr>
            <a:spLocks noChangeShapeType="1"/>
          </p:cNvSpPr>
          <p:nvPr/>
        </p:nvSpPr>
        <p:spPr bwMode="auto">
          <a:xfrm flipH="1">
            <a:off x="4192588" y="2647950"/>
            <a:ext cx="530225" cy="2381250"/>
          </a:xfrm>
          <a:prstGeom prst="line">
            <a:avLst/>
          </a:prstGeom>
          <a:noFill/>
          <a:ln w="38100">
            <a:solidFill>
              <a:schemeClr val="tx2"/>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7" name="Line 35"/>
          <p:cNvSpPr>
            <a:spLocks noChangeShapeType="1"/>
          </p:cNvSpPr>
          <p:nvPr/>
        </p:nvSpPr>
        <p:spPr bwMode="auto">
          <a:xfrm>
            <a:off x="4787900" y="2647950"/>
            <a:ext cx="595313" cy="2381250"/>
          </a:xfrm>
          <a:prstGeom prst="line">
            <a:avLst/>
          </a:prstGeom>
          <a:noFill/>
          <a:ln w="38100">
            <a:solidFill>
              <a:schemeClr val="tx2"/>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48" name="Text Box 36"/>
          <p:cNvSpPr txBox="1">
            <a:spLocks noChangeArrowheads="1"/>
          </p:cNvSpPr>
          <p:nvPr/>
        </p:nvSpPr>
        <p:spPr bwMode="auto">
          <a:xfrm>
            <a:off x="4908550" y="2268538"/>
            <a:ext cx="501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s</a:t>
            </a:r>
            <a:endParaRPr lang="en-US" altLang="en-US" sz="3000">
              <a:effectLst>
                <a:outerShdw blurRad="38100" dist="38100" dir="2700000" algn="tl">
                  <a:srgbClr val="000000"/>
                </a:outerShdw>
              </a:effectLst>
            </a:endParaRPr>
          </a:p>
        </p:txBody>
      </p:sp>
      <p:sp>
        <p:nvSpPr>
          <p:cNvPr id="909349" name="Text Box 37"/>
          <p:cNvSpPr txBox="1">
            <a:spLocks noChangeArrowheads="1"/>
          </p:cNvSpPr>
          <p:nvPr/>
        </p:nvSpPr>
        <p:spPr bwMode="auto">
          <a:xfrm>
            <a:off x="3968750" y="5111750"/>
            <a:ext cx="444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t</a:t>
            </a:r>
            <a:endParaRPr lang="en-US" altLang="en-US" sz="3000">
              <a:effectLst>
                <a:outerShdw blurRad="38100" dist="38100" dir="2700000" algn="tl">
                  <a:srgbClr val="000000"/>
                </a:outerShdw>
              </a:effectLst>
            </a:endParaRPr>
          </a:p>
        </p:txBody>
      </p:sp>
      <p:sp>
        <p:nvSpPr>
          <p:cNvPr id="909350" name="Text Box 38"/>
          <p:cNvSpPr txBox="1">
            <a:spLocks noChangeArrowheads="1"/>
          </p:cNvSpPr>
          <p:nvPr/>
        </p:nvSpPr>
        <p:spPr bwMode="auto">
          <a:xfrm>
            <a:off x="5222875" y="5029200"/>
            <a:ext cx="5159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u</a:t>
            </a:r>
            <a:endParaRPr lang="en-US" altLang="en-US" sz="3000">
              <a:effectLst>
                <a:outerShdw blurRad="38100" dist="38100" dir="2700000" algn="tl">
                  <a:srgbClr val="000000"/>
                </a:outerShdw>
              </a:effectLst>
            </a:endParaRPr>
          </a:p>
        </p:txBody>
      </p:sp>
      <p:sp>
        <p:nvSpPr>
          <p:cNvPr id="909351" name="Arc 39"/>
          <p:cNvSpPr>
            <a:spLocks/>
          </p:cNvSpPr>
          <p:nvPr/>
        </p:nvSpPr>
        <p:spPr bwMode="auto">
          <a:xfrm rot="5400000" flipV="1">
            <a:off x="2047081" y="3669507"/>
            <a:ext cx="1547813" cy="298450"/>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381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352" name="Text Box 40"/>
          <p:cNvSpPr txBox="1">
            <a:spLocks noChangeArrowheads="1"/>
          </p:cNvSpPr>
          <p:nvPr/>
        </p:nvSpPr>
        <p:spPr bwMode="auto">
          <a:xfrm>
            <a:off x="1600200" y="3433763"/>
            <a:ext cx="10509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vsplit</a:t>
            </a:r>
            <a:endParaRPr lang="en-US" altLang="en-US" sz="3000">
              <a:effectLst>
                <a:outerShdw blurRad="38100" dist="38100" dir="2700000" algn="tl">
                  <a:srgbClr val="000000"/>
                </a:outerShdw>
              </a:effectLst>
            </a:endParaRPr>
          </a:p>
        </p:txBody>
      </p:sp>
    </p:spTree>
    <p:extLst>
      <p:ext uri="{BB962C8B-B14F-4D97-AF65-F5344CB8AC3E}">
        <p14:creationId xmlns:p14="http://schemas.microsoft.com/office/powerpoint/2010/main" val="368238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AutoShape 2"/>
          <p:cNvSpPr>
            <a:spLocks noChangeArrowheads="1"/>
          </p:cNvSpPr>
          <p:nvPr/>
        </p:nvSpPr>
        <p:spPr bwMode="invGray">
          <a:xfrm>
            <a:off x="45720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p:nvSpPr>
          <p:cNvPr id="911363" name="Rectangle 3"/>
          <p:cNvSpPr>
            <a:spLocks noGrp="1" noChangeArrowheads="1"/>
          </p:cNvSpPr>
          <p:nvPr>
            <p:ph type="title"/>
          </p:nvPr>
        </p:nvSpPr>
        <p:spPr/>
        <p:txBody>
          <a:bodyPr/>
          <a:lstStyle/>
          <a:p>
            <a:r>
              <a:rPr lang="en-US" altLang="en-US"/>
              <a:t>Vertex hierarchy</a:t>
            </a:r>
          </a:p>
        </p:txBody>
      </p:sp>
      <p:sp useBgFill="1">
        <p:nvSpPr>
          <p:cNvPr id="911364" name="AutoShape 4"/>
          <p:cNvSpPr>
            <a:spLocks noChangeArrowheads="1"/>
          </p:cNvSpPr>
          <p:nvPr/>
        </p:nvSpPr>
        <p:spPr bwMode="invGray">
          <a:xfrm>
            <a:off x="19812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0</a:t>
            </a:r>
            <a:endParaRPr lang="en-US" altLang="en-US" sz="2400" i="1">
              <a:effectLst>
                <a:outerShdw blurRad="38100" dist="38100" dir="2700000" algn="tl">
                  <a:srgbClr val="000000"/>
                </a:outerShdw>
              </a:effectLst>
            </a:endParaRPr>
          </a:p>
        </p:txBody>
      </p:sp>
      <p:sp>
        <p:nvSpPr>
          <p:cNvPr id="911365" name="AutoShape 5"/>
          <p:cNvSpPr>
            <a:spLocks noChangeArrowheads="1"/>
          </p:cNvSpPr>
          <p:nvPr/>
        </p:nvSpPr>
        <p:spPr bwMode="invGray">
          <a:xfrm>
            <a:off x="1295400" y="1371600"/>
            <a:ext cx="685800" cy="685800"/>
          </a:xfrm>
          <a:prstGeom prst="homePlate">
            <a:avLst>
              <a:gd name="adj" fmla="val 20833"/>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pPr algn="ctr" eaLnBrk="0" hangingPunct="0"/>
            <a:r>
              <a:rPr lang="en-US" altLang="en-US" sz="2800" i="1">
                <a:effectLst>
                  <a:outerShdw blurRad="38100" dist="38100" dir="2700000" algn="tl">
                    <a:srgbClr val="000000"/>
                  </a:outerShdw>
                </a:effectLst>
              </a:rPr>
              <a:t>M</a:t>
            </a:r>
            <a:r>
              <a:rPr lang="en-US" altLang="en-US" sz="2800" i="1" baseline="30000">
                <a:effectLst>
                  <a:outerShdw blurRad="38100" dist="38100" dir="2700000" algn="tl">
                    <a:srgbClr val="000000"/>
                  </a:outerShdw>
                </a:effectLst>
              </a:rPr>
              <a:t>0</a:t>
            </a:r>
            <a:endParaRPr lang="en-US" altLang="en-US" sz="2800" i="1">
              <a:effectLst>
                <a:outerShdw blurRad="38100" dist="38100" dir="2700000" algn="tl">
                  <a:srgbClr val="000000"/>
                </a:outerShdw>
              </a:effectLst>
            </a:endParaRPr>
          </a:p>
        </p:txBody>
      </p:sp>
      <p:sp useBgFill="1">
        <p:nvSpPr>
          <p:cNvPr id="911366" name="AutoShape 6"/>
          <p:cNvSpPr>
            <a:spLocks noChangeArrowheads="1"/>
          </p:cNvSpPr>
          <p:nvPr/>
        </p:nvSpPr>
        <p:spPr bwMode="invGray">
          <a:xfrm>
            <a:off x="29718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1</a:t>
            </a:r>
            <a:endParaRPr lang="en-US" altLang="en-US" sz="2400" i="1">
              <a:effectLst>
                <a:outerShdw blurRad="38100" dist="38100" dir="2700000" algn="tl">
                  <a:srgbClr val="000000"/>
                </a:outerShdw>
              </a:effectLst>
            </a:endParaRPr>
          </a:p>
        </p:txBody>
      </p:sp>
      <p:sp useBgFill="1">
        <p:nvSpPr>
          <p:cNvPr id="911367" name="AutoShape 7"/>
          <p:cNvSpPr>
            <a:spLocks noChangeArrowheads="1"/>
          </p:cNvSpPr>
          <p:nvPr/>
        </p:nvSpPr>
        <p:spPr bwMode="invGray">
          <a:xfrm>
            <a:off x="39624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2</a:t>
            </a:r>
            <a:endParaRPr lang="en-US" altLang="en-US" sz="2400" i="1">
              <a:effectLst>
                <a:outerShdw blurRad="38100" dist="38100" dir="2700000" algn="tl">
                  <a:srgbClr val="000000"/>
                </a:outerShdw>
              </a:effectLst>
            </a:endParaRPr>
          </a:p>
        </p:txBody>
      </p:sp>
      <p:sp useBgFill="1">
        <p:nvSpPr>
          <p:cNvPr id="911368" name="AutoShape 8"/>
          <p:cNvSpPr>
            <a:spLocks noChangeArrowheads="1"/>
          </p:cNvSpPr>
          <p:nvPr/>
        </p:nvSpPr>
        <p:spPr bwMode="invGray">
          <a:xfrm>
            <a:off x="49530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3</a:t>
            </a:r>
            <a:endParaRPr lang="en-US" altLang="en-US" sz="2400" i="1">
              <a:effectLst>
                <a:outerShdw blurRad="38100" dist="38100" dir="2700000" algn="tl">
                  <a:srgbClr val="000000"/>
                </a:outerShdw>
              </a:effectLst>
            </a:endParaRPr>
          </a:p>
        </p:txBody>
      </p:sp>
      <p:sp useBgFill="1">
        <p:nvSpPr>
          <p:cNvPr id="911369" name="AutoShape 9"/>
          <p:cNvSpPr>
            <a:spLocks noChangeArrowheads="1"/>
          </p:cNvSpPr>
          <p:nvPr/>
        </p:nvSpPr>
        <p:spPr bwMode="invGray">
          <a:xfrm>
            <a:off x="59436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4</a:t>
            </a:r>
            <a:endParaRPr lang="en-US" altLang="en-US" sz="2400" i="1">
              <a:effectLst>
                <a:outerShdw blurRad="38100" dist="38100" dir="2700000" algn="tl">
                  <a:srgbClr val="000000"/>
                </a:outerShdw>
              </a:effectLst>
            </a:endParaRPr>
          </a:p>
        </p:txBody>
      </p:sp>
      <p:sp useBgFill="1">
        <p:nvSpPr>
          <p:cNvPr id="911370" name="AutoShape 10"/>
          <p:cNvSpPr>
            <a:spLocks noChangeArrowheads="1"/>
          </p:cNvSpPr>
          <p:nvPr/>
        </p:nvSpPr>
        <p:spPr bwMode="invGray">
          <a:xfrm>
            <a:off x="69342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5</a:t>
            </a:r>
            <a:endParaRPr lang="en-US" altLang="en-US" sz="2400" i="1">
              <a:effectLst>
                <a:outerShdw blurRad="38100" dist="38100" dir="2700000" algn="tl">
                  <a:srgbClr val="000000"/>
                </a:outerShdw>
              </a:effectLst>
            </a:endParaRPr>
          </a:p>
        </p:txBody>
      </p:sp>
      <p:sp>
        <p:nvSpPr>
          <p:cNvPr id="911371" name="AutoShape 11"/>
          <p:cNvSpPr>
            <a:spLocks noChangeArrowheads="1"/>
          </p:cNvSpPr>
          <p:nvPr/>
        </p:nvSpPr>
        <p:spPr bwMode="invGray">
          <a:xfrm>
            <a:off x="20574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p:nvSpPr>
          <p:cNvPr id="911372" name="AutoShape 12"/>
          <p:cNvSpPr>
            <a:spLocks noChangeArrowheads="1"/>
          </p:cNvSpPr>
          <p:nvPr/>
        </p:nvSpPr>
        <p:spPr bwMode="invGray">
          <a:xfrm>
            <a:off x="70866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1373" name="AutoShape 13"/>
          <p:cNvSpPr>
            <a:spLocks noChangeArrowheads="1"/>
          </p:cNvSpPr>
          <p:nvPr/>
        </p:nvSpPr>
        <p:spPr bwMode="invGray">
          <a:xfrm>
            <a:off x="685800" y="2514600"/>
            <a:ext cx="7772400" cy="685800"/>
          </a:xfrm>
          <a:prstGeom prst="roundRect">
            <a:avLst>
              <a:gd name="adj" fmla="val 16667"/>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374" name="Rectangle 14"/>
          <p:cNvSpPr>
            <a:spLocks noChangeArrowheads="1"/>
          </p:cNvSpPr>
          <p:nvPr/>
        </p:nvSpPr>
        <p:spPr bwMode="invGray">
          <a:xfrm>
            <a:off x="762000" y="2590800"/>
            <a:ext cx="615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i="1">
                <a:effectLst>
                  <a:outerShdw blurRad="38100" dist="38100" dir="2700000" algn="tl">
                    <a:srgbClr val="000000"/>
                  </a:outerShdw>
                </a:effectLst>
              </a:rPr>
              <a:t>M</a:t>
            </a:r>
            <a:r>
              <a:rPr lang="en-US" altLang="en-US" sz="2800" i="1" baseline="30000">
                <a:effectLst>
                  <a:outerShdw blurRad="38100" dist="38100" dir="2700000" algn="tl">
                    <a:srgbClr val="000000"/>
                  </a:outerShdw>
                </a:effectLst>
              </a:rPr>
              <a:t>0</a:t>
            </a:r>
          </a:p>
        </p:txBody>
      </p:sp>
      <p:grpSp>
        <p:nvGrpSpPr>
          <p:cNvPr id="911375" name="Group 15"/>
          <p:cNvGrpSpPr>
            <a:grpSpLocks/>
          </p:cNvGrpSpPr>
          <p:nvPr/>
        </p:nvGrpSpPr>
        <p:grpSpPr bwMode="auto">
          <a:xfrm>
            <a:off x="1447800" y="1371600"/>
            <a:ext cx="4495800" cy="2743200"/>
            <a:chOff x="912" y="864"/>
            <a:chExt cx="2832" cy="1728"/>
          </a:xfrm>
        </p:grpSpPr>
        <p:sp>
          <p:nvSpPr>
            <p:cNvPr id="911376" name="AutoShape 16"/>
            <p:cNvSpPr>
              <a:spLocks noChangeArrowheads="1"/>
            </p:cNvSpPr>
            <p:nvPr/>
          </p:nvSpPr>
          <p:spPr bwMode="invGray">
            <a:xfrm>
              <a:off x="912"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sp>
          <p:nvSpPr>
            <p:cNvPr id="911377" name="AutoShape 17"/>
            <p:cNvSpPr>
              <a:spLocks noChangeArrowheads="1"/>
            </p:cNvSpPr>
            <p:nvPr/>
          </p:nvSpPr>
          <p:spPr bwMode="invGray">
            <a:xfrm>
              <a:off x="1680"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1378" name="AutoShape 18"/>
            <p:cNvSpPr>
              <a:spLocks noChangeArrowheads="1"/>
            </p:cNvSpPr>
            <p:nvPr/>
          </p:nvSpPr>
          <p:spPr bwMode="invGray">
            <a:xfrm>
              <a:off x="3120"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3</a:t>
              </a:r>
              <a:endParaRPr lang="en-US" altLang="en-US" sz="2400" i="1">
                <a:effectLst>
                  <a:outerShdw blurRad="38100" dist="38100" dir="2700000" algn="tl">
                    <a:srgbClr val="000000"/>
                  </a:outerShdw>
                </a:effectLst>
              </a:endParaRPr>
            </a:p>
          </p:txBody>
        </p:sp>
        <p:sp useBgFill="1">
          <p:nvSpPr>
            <p:cNvPr id="911379" name="AutoShape 19"/>
            <p:cNvSpPr>
              <a:spLocks noChangeArrowheads="1"/>
            </p:cNvSpPr>
            <p:nvPr/>
          </p:nvSpPr>
          <p:spPr bwMode="invGray">
            <a:xfrm>
              <a:off x="1296"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p:nvSpPr>
            <p:cNvPr id="911380" name="Line 20"/>
            <p:cNvSpPr>
              <a:spLocks noChangeShapeType="1"/>
            </p:cNvSpPr>
            <p:nvPr/>
          </p:nvSpPr>
          <p:spPr bwMode="invGray">
            <a:xfrm flipH="1">
              <a:off x="1152"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381" name="Line 21"/>
            <p:cNvSpPr>
              <a:spLocks noChangeShapeType="1"/>
            </p:cNvSpPr>
            <p:nvPr/>
          </p:nvSpPr>
          <p:spPr bwMode="invGray">
            <a:xfrm>
              <a:off x="1584"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1382" name="Group 22"/>
          <p:cNvGrpSpPr>
            <a:grpSpLocks/>
          </p:cNvGrpSpPr>
          <p:nvPr/>
        </p:nvGrpSpPr>
        <p:grpSpPr bwMode="auto">
          <a:xfrm>
            <a:off x="1981200" y="1371600"/>
            <a:ext cx="3886200" cy="2743200"/>
            <a:chOff x="1248" y="864"/>
            <a:chExt cx="2448" cy="1728"/>
          </a:xfrm>
        </p:grpSpPr>
        <p:sp useBgFill="1">
          <p:nvSpPr>
            <p:cNvPr id="911383" name="AutoShape 23"/>
            <p:cNvSpPr>
              <a:spLocks noChangeArrowheads="1"/>
            </p:cNvSpPr>
            <p:nvPr/>
          </p:nvSpPr>
          <p:spPr bwMode="invGray">
            <a:xfrm>
              <a:off x="2880"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p:nvSpPr>
            <p:cNvPr id="911384" name="AutoShape 24"/>
            <p:cNvSpPr>
              <a:spLocks noChangeArrowheads="1"/>
            </p:cNvSpPr>
            <p:nvPr/>
          </p:nvSpPr>
          <p:spPr bwMode="invGray">
            <a:xfrm>
              <a:off x="2496"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sp>
          <p:nvSpPr>
            <p:cNvPr id="911385" name="AutoShape 25"/>
            <p:cNvSpPr>
              <a:spLocks noChangeArrowheads="1"/>
            </p:cNvSpPr>
            <p:nvPr/>
          </p:nvSpPr>
          <p:spPr bwMode="invGray">
            <a:xfrm>
              <a:off x="3264"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sp>
          <p:nvSpPr>
            <p:cNvPr id="911386" name="AutoShape 26"/>
            <p:cNvSpPr>
              <a:spLocks noChangeArrowheads="1"/>
            </p:cNvSpPr>
            <p:nvPr/>
          </p:nvSpPr>
          <p:spPr bwMode="invGray">
            <a:xfrm>
              <a:off x="1248"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0</a:t>
              </a:r>
              <a:endParaRPr lang="en-US" altLang="en-US" sz="2400" i="1">
                <a:effectLst>
                  <a:outerShdw blurRad="38100" dist="38100" dir="2700000" algn="tl">
                    <a:srgbClr val="000000"/>
                  </a:outerShdw>
                </a:effectLst>
              </a:endParaRPr>
            </a:p>
          </p:txBody>
        </p:sp>
        <p:sp>
          <p:nvSpPr>
            <p:cNvPr id="911387" name="Line 27"/>
            <p:cNvSpPr>
              <a:spLocks noChangeShapeType="1"/>
            </p:cNvSpPr>
            <p:nvPr/>
          </p:nvSpPr>
          <p:spPr bwMode="invGray">
            <a:xfrm flipH="1">
              <a:off x="2736"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388" name="Line 28"/>
            <p:cNvSpPr>
              <a:spLocks noChangeShapeType="1"/>
            </p:cNvSpPr>
            <p:nvPr/>
          </p:nvSpPr>
          <p:spPr bwMode="invGray">
            <a:xfrm>
              <a:off x="3168"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1389" name="Group 29"/>
          <p:cNvGrpSpPr>
            <a:grpSpLocks/>
          </p:cNvGrpSpPr>
          <p:nvPr/>
        </p:nvGrpSpPr>
        <p:grpSpPr bwMode="auto">
          <a:xfrm>
            <a:off x="3962400" y="1371600"/>
            <a:ext cx="4419600" cy="2743200"/>
            <a:chOff x="2496" y="864"/>
            <a:chExt cx="2784" cy="1728"/>
          </a:xfrm>
        </p:grpSpPr>
        <p:sp>
          <p:nvSpPr>
            <p:cNvPr id="911390" name="AutoShape 30"/>
            <p:cNvSpPr>
              <a:spLocks noChangeArrowheads="1"/>
            </p:cNvSpPr>
            <p:nvPr/>
          </p:nvSpPr>
          <p:spPr bwMode="invGray">
            <a:xfrm>
              <a:off x="4080"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p:nvSpPr>
            <p:cNvPr id="911391" name="AutoShape 31"/>
            <p:cNvSpPr>
              <a:spLocks noChangeArrowheads="1"/>
            </p:cNvSpPr>
            <p:nvPr/>
          </p:nvSpPr>
          <p:spPr bwMode="invGray">
            <a:xfrm>
              <a:off x="4848"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p:nvSpPr>
            <p:cNvPr id="911392" name="AutoShape 32"/>
            <p:cNvSpPr>
              <a:spLocks noChangeArrowheads="1"/>
            </p:cNvSpPr>
            <p:nvPr/>
          </p:nvSpPr>
          <p:spPr bwMode="invGray">
            <a:xfrm>
              <a:off x="2496"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2</a:t>
              </a:r>
              <a:endParaRPr lang="en-US" altLang="en-US" sz="2400" i="1">
                <a:effectLst>
                  <a:outerShdw blurRad="38100" dist="38100" dir="2700000" algn="tl">
                    <a:srgbClr val="000000"/>
                  </a:outerShdw>
                </a:effectLst>
              </a:endParaRPr>
            </a:p>
          </p:txBody>
        </p:sp>
        <p:sp useBgFill="1">
          <p:nvSpPr>
            <p:cNvPr id="911393" name="AutoShape 33"/>
            <p:cNvSpPr>
              <a:spLocks noChangeArrowheads="1"/>
            </p:cNvSpPr>
            <p:nvPr/>
          </p:nvSpPr>
          <p:spPr bwMode="invGray">
            <a:xfrm>
              <a:off x="4464"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1394" name="Line 34"/>
            <p:cNvSpPr>
              <a:spLocks noChangeShapeType="1"/>
            </p:cNvSpPr>
            <p:nvPr/>
          </p:nvSpPr>
          <p:spPr bwMode="invGray">
            <a:xfrm flipH="1">
              <a:off x="4320"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395" name="Line 35"/>
            <p:cNvSpPr>
              <a:spLocks noChangeShapeType="1"/>
            </p:cNvSpPr>
            <p:nvPr/>
          </p:nvSpPr>
          <p:spPr bwMode="invGray">
            <a:xfrm>
              <a:off x="4752"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1396" name="Group 36"/>
          <p:cNvGrpSpPr>
            <a:grpSpLocks/>
          </p:cNvGrpSpPr>
          <p:nvPr/>
        </p:nvGrpSpPr>
        <p:grpSpPr bwMode="auto">
          <a:xfrm>
            <a:off x="2971800" y="1371600"/>
            <a:ext cx="3505200" cy="3733800"/>
            <a:chOff x="1872" y="864"/>
            <a:chExt cx="2208" cy="2352"/>
          </a:xfrm>
        </p:grpSpPr>
        <p:sp>
          <p:nvSpPr>
            <p:cNvPr id="911397" name="AutoShape 37"/>
            <p:cNvSpPr>
              <a:spLocks noChangeArrowheads="1"/>
            </p:cNvSpPr>
            <p:nvPr/>
          </p:nvSpPr>
          <p:spPr bwMode="invGray">
            <a:xfrm>
              <a:off x="2880"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sp>
          <p:nvSpPr>
            <p:cNvPr id="911398" name="AutoShape 38"/>
            <p:cNvSpPr>
              <a:spLocks noChangeArrowheads="1"/>
            </p:cNvSpPr>
            <p:nvPr/>
          </p:nvSpPr>
          <p:spPr bwMode="invGray">
            <a:xfrm>
              <a:off x="3648"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sp>
          <p:nvSpPr>
            <p:cNvPr id="911399" name="AutoShape 39"/>
            <p:cNvSpPr>
              <a:spLocks noChangeArrowheads="1"/>
            </p:cNvSpPr>
            <p:nvPr/>
          </p:nvSpPr>
          <p:spPr bwMode="invGray">
            <a:xfrm>
              <a:off x="1872"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1</a:t>
              </a:r>
              <a:endParaRPr lang="en-US" altLang="en-US" sz="2400" i="1">
                <a:effectLst>
                  <a:outerShdw blurRad="38100" dist="38100" dir="2700000" algn="tl">
                    <a:srgbClr val="000000"/>
                  </a:outerShdw>
                </a:effectLst>
              </a:endParaRPr>
            </a:p>
          </p:txBody>
        </p:sp>
        <p:sp>
          <p:nvSpPr>
            <p:cNvPr id="911400" name="Line 40"/>
            <p:cNvSpPr>
              <a:spLocks noChangeShapeType="1"/>
            </p:cNvSpPr>
            <p:nvPr/>
          </p:nvSpPr>
          <p:spPr bwMode="invGray">
            <a:xfrm flipH="1">
              <a:off x="3120"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01" name="Line 41"/>
            <p:cNvSpPr>
              <a:spLocks noChangeShapeType="1"/>
            </p:cNvSpPr>
            <p:nvPr/>
          </p:nvSpPr>
          <p:spPr bwMode="invGray">
            <a:xfrm>
              <a:off x="3552"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1402" name="AutoShape 42"/>
            <p:cNvSpPr>
              <a:spLocks noChangeArrowheads="1"/>
            </p:cNvSpPr>
            <p:nvPr/>
          </p:nvSpPr>
          <p:spPr bwMode="invGray">
            <a:xfrm>
              <a:off x="3264"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grpSp>
      <p:grpSp>
        <p:nvGrpSpPr>
          <p:cNvPr id="911403" name="Group 43"/>
          <p:cNvGrpSpPr>
            <a:grpSpLocks/>
          </p:cNvGrpSpPr>
          <p:nvPr/>
        </p:nvGrpSpPr>
        <p:grpSpPr bwMode="auto">
          <a:xfrm>
            <a:off x="838200" y="1371600"/>
            <a:ext cx="6096000" cy="3733800"/>
            <a:chOff x="528" y="864"/>
            <a:chExt cx="3840" cy="2352"/>
          </a:xfrm>
        </p:grpSpPr>
        <p:sp>
          <p:nvSpPr>
            <p:cNvPr id="911404" name="AutoShape 44"/>
            <p:cNvSpPr>
              <a:spLocks noChangeArrowheads="1"/>
            </p:cNvSpPr>
            <p:nvPr/>
          </p:nvSpPr>
          <p:spPr bwMode="invGray">
            <a:xfrm>
              <a:off x="528"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sp>
          <p:nvSpPr>
            <p:cNvPr id="911405" name="AutoShape 45"/>
            <p:cNvSpPr>
              <a:spLocks noChangeArrowheads="1"/>
            </p:cNvSpPr>
            <p:nvPr/>
          </p:nvSpPr>
          <p:spPr bwMode="invGray">
            <a:xfrm>
              <a:off x="1296"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13</a:t>
              </a:r>
              <a:endParaRPr lang="en-US" altLang="en-US" sz="3000">
                <a:effectLst>
                  <a:outerShdw blurRad="38100" dist="38100" dir="2700000" algn="tl">
                    <a:srgbClr val="000000"/>
                  </a:outerShdw>
                </a:effectLst>
              </a:endParaRPr>
            </a:p>
          </p:txBody>
        </p:sp>
        <p:sp>
          <p:nvSpPr>
            <p:cNvPr id="911406" name="AutoShape 46"/>
            <p:cNvSpPr>
              <a:spLocks noChangeArrowheads="1"/>
            </p:cNvSpPr>
            <p:nvPr/>
          </p:nvSpPr>
          <p:spPr bwMode="invGray">
            <a:xfrm>
              <a:off x="3744"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4</a:t>
              </a:r>
              <a:endParaRPr lang="en-US" altLang="en-US" sz="2400" i="1">
                <a:effectLst>
                  <a:outerShdw blurRad="38100" dist="38100" dir="2700000" algn="tl">
                    <a:srgbClr val="000000"/>
                  </a:outerShdw>
                </a:effectLst>
              </a:endParaRPr>
            </a:p>
          </p:txBody>
        </p:sp>
        <p:sp>
          <p:nvSpPr>
            <p:cNvPr id="911407" name="Line 47"/>
            <p:cNvSpPr>
              <a:spLocks noChangeShapeType="1"/>
            </p:cNvSpPr>
            <p:nvPr/>
          </p:nvSpPr>
          <p:spPr bwMode="invGray">
            <a:xfrm flipH="1">
              <a:off x="768"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08" name="Line 48"/>
            <p:cNvSpPr>
              <a:spLocks noChangeShapeType="1"/>
            </p:cNvSpPr>
            <p:nvPr/>
          </p:nvSpPr>
          <p:spPr bwMode="invGray">
            <a:xfrm>
              <a:off x="1200"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1409" name="AutoShape 49"/>
            <p:cNvSpPr>
              <a:spLocks noChangeArrowheads="1"/>
            </p:cNvSpPr>
            <p:nvPr/>
          </p:nvSpPr>
          <p:spPr bwMode="invGray">
            <a:xfrm>
              <a:off x="912"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grpSp>
      <p:grpSp>
        <p:nvGrpSpPr>
          <p:cNvPr id="911410" name="Group 50"/>
          <p:cNvGrpSpPr>
            <a:grpSpLocks/>
          </p:cNvGrpSpPr>
          <p:nvPr/>
        </p:nvGrpSpPr>
        <p:grpSpPr bwMode="auto">
          <a:xfrm>
            <a:off x="3962400" y="1371600"/>
            <a:ext cx="3962400" cy="4724400"/>
            <a:chOff x="2496" y="864"/>
            <a:chExt cx="2496" cy="2976"/>
          </a:xfrm>
        </p:grpSpPr>
        <p:sp>
          <p:nvSpPr>
            <p:cNvPr id="911411" name="AutoShape 51"/>
            <p:cNvSpPr>
              <a:spLocks noChangeArrowheads="1"/>
            </p:cNvSpPr>
            <p:nvPr/>
          </p:nvSpPr>
          <p:spPr bwMode="invGray">
            <a:xfrm>
              <a:off x="4368"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5</a:t>
              </a:r>
              <a:endParaRPr lang="en-US" altLang="en-US" sz="2400" i="1">
                <a:effectLst>
                  <a:outerShdw blurRad="38100" dist="38100" dir="2700000" algn="tl">
                    <a:srgbClr val="000000"/>
                  </a:outerShdw>
                </a:effectLst>
              </a:endParaRPr>
            </a:p>
          </p:txBody>
        </p:sp>
        <p:sp>
          <p:nvSpPr>
            <p:cNvPr id="911412" name="AutoShape 52"/>
            <p:cNvSpPr>
              <a:spLocks noChangeArrowheads="1"/>
            </p:cNvSpPr>
            <p:nvPr/>
          </p:nvSpPr>
          <p:spPr bwMode="invGray">
            <a:xfrm>
              <a:off x="2496" y="3504"/>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p:nvSpPr>
            <p:cNvPr id="911413" name="AutoShape 53"/>
            <p:cNvSpPr>
              <a:spLocks noChangeArrowheads="1"/>
            </p:cNvSpPr>
            <p:nvPr/>
          </p:nvSpPr>
          <p:spPr bwMode="invGray">
            <a:xfrm>
              <a:off x="3264" y="3504"/>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p:nvSpPr>
            <p:cNvPr id="911414" name="Line 54"/>
            <p:cNvSpPr>
              <a:spLocks noChangeShapeType="1"/>
            </p:cNvSpPr>
            <p:nvPr/>
          </p:nvSpPr>
          <p:spPr bwMode="invGray">
            <a:xfrm flipH="1">
              <a:off x="2736" y="3216"/>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15" name="Line 55"/>
            <p:cNvSpPr>
              <a:spLocks noChangeShapeType="1"/>
            </p:cNvSpPr>
            <p:nvPr/>
          </p:nvSpPr>
          <p:spPr bwMode="invGray">
            <a:xfrm>
              <a:off x="3168" y="3216"/>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1416" name="AutoShape 56"/>
            <p:cNvSpPr>
              <a:spLocks noChangeArrowheads="1"/>
            </p:cNvSpPr>
            <p:nvPr/>
          </p:nvSpPr>
          <p:spPr bwMode="invGray">
            <a:xfrm>
              <a:off x="2880" y="288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grpSp>
      <p:sp>
        <p:nvSpPr>
          <p:cNvPr id="911417" name="Text Box 57"/>
          <p:cNvSpPr txBox="1">
            <a:spLocks noChangeArrowheads="1"/>
          </p:cNvSpPr>
          <p:nvPr/>
        </p:nvSpPr>
        <p:spPr bwMode="auto">
          <a:xfrm>
            <a:off x="333375" y="1441450"/>
            <a:ext cx="8620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a:effectLst>
                  <a:outerShdw blurRad="38100" dist="38100" dir="2700000" algn="tl">
                    <a:srgbClr val="000000"/>
                  </a:outerShdw>
                </a:effectLst>
              </a:rPr>
              <a:t>PM:</a:t>
            </a:r>
          </a:p>
        </p:txBody>
      </p:sp>
      <p:grpSp>
        <p:nvGrpSpPr>
          <p:cNvPr id="911418" name="Group 58"/>
          <p:cNvGrpSpPr>
            <a:grpSpLocks/>
          </p:cNvGrpSpPr>
          <p:nvPr/>
        </p:nvGrpSpPr>
        <p:grpSpPr bwMode="auto">
          <a:xfrm>
            <a:off x="169863" y="3429000"/>
            <a:ext cx="8469312" cy="2924175"/>
            <a:chOff x="107" y="2160"/>
            <a:chExt cx="5335" cy="1842"/>
          </a:xfrm>
        </p:grpSpPr>
        <p:sp>
          <p:nvSpPr>
            <p:cNvPr id="911419" name="Freeform 59"/>
            <p:cNvSpPr>
              <a:spLocks/>
            </p:cNvSpPr>
            <p:nvPr/>
          </p:nvSpPr>
          <p:spPr bwMode="invGray">
            <a:xfrm>
              <a:off x="107" y="2160"/>
              <a:ext cx="5335" cy="1842"/>
            </a:xfrm>
            <a:custGeom>
              <a:avLst/>
              <a:gdLst>
                <a:gd name="T0" fmla="*/ 913 w 5335"/>
                <a:gd name="T1" fmla="*/ 642 h 1842"/>
                <a:gd name="T2" fmla="*/ 1201 w 5335"/>
                <a:gd name="T3" fmla="*/ 600 h 1842"/>
                <a:gd name="T4" fmla="*/ 1279 w 5335"/>
                <a:gd name="T5" fmla="*/ 522 h 1842"/>
                <a:gd name="T6" fmla="*/ 1369 w 5335"/>
                <a:gd name="T7" fmla="*/ 354 h 1842"/>
                <a:gd name="T8" fmla="*/ 1453 w 5335"/>
                <a:gd name="T9" fmla="*/ 168 h 1842"/>
                <a:gd name="T10" fmla="*/ 1573 w 5335"/>
                <a:gd name="T11" fmla="*/ 66 h 1842"/>
                <a:gd name="T12" fmla="*/ 1651 w 5335"/>
                <a:gd name="T13" fmla="*/ 30 h 1842"/>
                <a:gd name="T14" fmla="*/ 2905 w 5335"/>
                <a:gd name="T15" fmla="*/ 108 h 1842"/>
                <a:gd name="T16" fmla="*/ 2911 w 5335"/>
                <a:gd name="T17" fmla="*/ 342 h 1842"/>
                <a:gd name="T18" fmla="*/ 2731 w 5335"/>
                <a:gd name="T19" fmla="*/ 552 h 1842"/>
                <a:gd name="T20" fmla="*/ 2587 w 5335"/>
                <a:gd name="T21" fmla="*/ 882 h 1842"/>
                <a:gd name="T22" fmla="*/ 3151 w 5335"/>
                <a:gd name="T23" fmla="*/ 1164 h 1842"/>
                <a:gd name="T24" fmla="*/ 3391 w 5335"/>
                <a:gd name="T25" fmla="*/ 1032 h 1842"/>
                <a:gd name="T26" fmla="*/ 3475 w 5335"/>
                <a:gd name="T27" fmla="*/ 624 h 1842"/>
                <a:gd name="T28" fmla="*/ 3793 w 5335"/>
                <a:gd name="T29" fmla="*/ 354 h 1842"/>
                <a:gd name="T30" fmla="*/ 4315 w 5335"/>
                <a:gd name="T31" fmla="*/ 6 h 1842"/>
                <a:gd name="T32" fmla="*/ 5233 w 5335"/>
                <a:gd name="T33" fmla="*/ 6 h 1842"/>
                <a:gd name="T34" fmla="*/ 5335 w 5335"/>
                <a:gd name="T35" fmla="*/ 84 h 1842"/>
                <a:gd name="T36" fmla="*/ 4957 w 5335"/>
                <a:gd name="T37" fmla="*/ 600 h 1842"/>
                <a:gd name="T38" fmla="*/ 4699 w 5335"/>
                <a:gd name="T39" fmla="*/ 648 h 1842"/>
                <a:gd name="T40" fmla="*/ 4321 w 5335"/>
                <a:gd name="T41" fmla="*/ 738 h 1842"/>
                <a:gd name="T42" fmla="*/ 4183 w 5335"/>
                <a:gd name="T43" fmla="*/ 864 h 1842"/>
                <a:gd name="T44" fmla="*/ 4051 w 5335"/>
                <a:gd name="T45" fmla="*/ 1248 h 1842"/>
                <a:gd name="T46" fmla="*/ 3841 w 5335"/>
                <a:gd name="T47" fmla="*/ 1608 h 1842"/>
                <a:gd name="T48" fmla="*/ 3385 w 5335"/>
                <a:gd name="T49" fmla="*/ 1824 h 1842"/>
                <a:gd name="T50" fmla="*/ 2335 w 5335"/>
                <a:gd name="T51" fmla="*/ 1782 h 1842"/>
                <a:gd name="T52" fmla="*/ 2293 w 5335"/>
                <a:gd name="T53" fmla="*/ 1032 h 1842"/>
                <a:gd name="T54" fmla="*/ 2353 w 5335"/>
                <a:gd name="T55" fmla="*/ 822 h 1842"/>
                <a:gd name="T56" fmla="*/ 2299 w 5335"/>
                <a:gd name="T57" fmla="*/ 642 h 1842"/>
                <a:gd name="T58" fmla="*/ 2161 w 5335"/>
                <a:gd name="T59" fmla="*/ 612 h 1842"/>
                <a:gd name="T60" fmla="*/ 1879 w 5335"/>
                <a:gd name="T61" fmla="*/ 690 h 1842"/>
                <a:gd name="T62" fmla="*/ 1783 w 5335"/>
                <a:gd name="T63" fmla="*/ 1044 h 1842"/>
                <a:gd name="T64" fmla="*/ 1651 w 5335"/>
                <a:gd name="T65" fmla="*/ 1188 h 1842"/>
                <a:gd name="T66" fmla="*/ 1573 w 5335"/>
                <a:gd name="T67" fmla="*/ 1206 h 1842"/>
                <a:gd name="T68" fmla="*/ 391 w 5335"/>
                <a:gd name="T69" fmla="*/ 1158 h 1842"/>
                <a:gd name="T70" fmla="*/ 19 w 5335"/>
                <a:gd name="T71" fmla="*/ 1002 h 1842"/>
                <a:gd name="T72" fmla="*/ 115 w 5335"/>
                <a:gd name="T73" fmla="*/ 654 h 1842"/>
                <a:gd name="T74" fmla="*/ 493 w 5335"/>
                <a:gd name="T75" fmla="*/ 612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35" h="1842">
                  <a:moveTo>
                    <a:pt x="493" y="612"/>
                  </a:moveTo>
                  <a:cubicBezTo>
                    <a:pt x="636" y="617"/>
                    <a:pt x="771" y="636"/>
                    <a:pt x="913" y="642"/>
                  </a:cubicBezTo>
                  <a:cubicBezTo>
                    <a:pt x="987" y="640"/>
                    <a:pt x="1067" y="659"/>
                    <a:pt x="1135" y="630"/>
                  </a:cubicBezTo>
                  <a:cubicBezTo>
                    <a:pt x="1156" y="621"/>
                    <a:pt x="1181" y="612"/>
                    <a:pt x="1201" y="600"/>
                  </a:cubicBezTo>
                  <a:cubicBezTo>
                    <a:pt x="1213" y="593"/>
                    <a:pt x="1237" y="576"/>
                    <a:pt x="1237" y="576"/>
                  </a:cubicBezTo>
                  <a:cubicBezTo>
                    <a:pt x="1250" y="557"/>
                    <a:pt x="1269" y="543"/>
                    <a:pt x="1279" y="522"/>
                  </a:cubicBezTo>
                  <a:cubicBezTo>
                    <a:pt x="1292" y="497"/>
                    <a:pt x="1300" y="477"/>
                    <a:pt x="1321" y="456"/>
                  </a:cubicBezTo>
                  <a:cubicBezTo>
                    <a:pt x="1330" y="422"/>
                    <a:pt x="1349" y="383"/>
                    <a:pt x="1369" y="354"/>
                  </a:cubicBezTo>
                  <a:cubicBezTo>
                    <a:pt x="1375" y="311"/>
                    <a:pt x="1385" y="280"/>
                    <a:pt x="1411" y="246"/>
                  </a:cubicBezTo>
                  <a:cubicBezTo>
                    <a:pt x="1422" y="214"/>
                    <a:pt x="1423" y="188"/>
                    <a:pt x="1453" y="168"/>
                  </a:cubicBezTo>
                  <a:cubicBezTo>
                    <a:pt x="1475" y="134"/>
                    <a:pt x="1486" y="124"/>
                    <a:pt x="1519" y="102"/>
                  </a:cubicBezTo>
                  <a:cubicBezTo>
                    <a:pt x="1536" y="76"/>
                    <a:pt x="1548" y="84"/>
                    <a:pt x="1573" y="66"/>
                  </a:cubicBezTo>
                  <a:cubicBezTo>
                    <a:pt x="1580" y="61"/>
                    <a:pt x="1584" y="53"/>
                    <a:pt x="1591" y="48"/>
                  </a:cubicBezTo>
                  <a:cubicBezTo>
                    <a:pt x="1607" y="37"/>
                    <a:pt x="1633" y="36"/>
                    <a:pt x="1651" y="30"/>
                  </a:cubicBezTo>
                  <a:cubicBezTo>
                    <a:pt x="2051" y="39"/>
                    <a:pt x="2397" y="18"/>
                    <a:pt x="2797" y="24"/>
                  </a:cubicBezTo>
                  <a:cubicBezTo>
                    <a:pt x="2847" y="41"/>
                    <a:pt x="2883" y="64"/>
                    <a:pt x="2905" y="108"/>
                  </a:cubicBezTo>
                  <a:cubicBezTo>
                    <a:pt x="2928" y="155"/>
                    <a:pt x="2908" y="99"/>
                    <a:pt x="2923" y="144"/>
                  </a:cubicBezTo>
                  <a:cubicBezTo>
                    <a:pt x="2921" y="210"/>
                    <a:pt x="2932" y="279"/>
                    <a:pt x="2911" y="342"/>
                  </a:cubicBezTo>
                  <a:cubicBezTo>
                    <a:pt x="2884" y="424"/>
                    <a:pt x="2841" y="442"/>
                    <a:pt x="2785" y="498"/>
                  </a:cubicBezTo>
                  <a:cubicBezTo>
                    <a:pt x="2765" y="518"/>
                    <a:pt x="2755" y="536"/>
                    <a:pt x="2731" y="552"/>
                  </a:cubicBezTo>
                  <a:cubicBezTo>
                    <a:pt x="2708" y="599"/>
                    <a:pt x="2664" y="631"/>
                    <a:pt x="2641" y="678"/>
                  </a:cubicBezTo>
                  <a:cubicBezTo>
                    <a:pt x="2609" y="742"/>
                    <a:pt x="2596" y="812"/>
                    <a:pt x="2587" y="882"/>
                  </a:cubicBezTo>
                  <a:cubicBezTo>
                    <a:pt x="2589" y="919"/>
                    <a:pt x="2617" y="1070"/>
                    <a:pt x="2665" y="1086"/>
                  </a:cubicBezTo>
                  <a:cubicBezTo>
                    <a:pt x="2759" y="1133"/>
                    <a:pt x="3036" y="1159"/>
                    <a:pt x="3151" y="1164"/>
                  </a:cubicBezTo>
                  <a:cubicBezTo>
                    <a:pt x="3382" y="1155"/>
                    <a:pt x="3255" y="1183"/>
                    <a:pt x="3355" y="1116"/>
                  </a:cubicBezTo>
                  <a:cubicBezTo>
                    <a:pt x="3362" y="1087"/>
                    <a:pt x="3377" y="1059"/>
                    <a:pt x="3391" y="1032"/>
                  </a:cubicBezTo>
                  <a:cubicBezTo>
                    <a:pt x="3400" y="987"/>
                    <a:pt x="3415" y="962"/>
                    <a:pt x="3421" y="912"/>
                  </a:cubicBezTo>
                  <a:cubicBezTo>
                    <a:pt x="3434" y="835"/>
                    <a:pt x="3431" y="688"/>
                    <a:pt x="3475" y="624"/>
                  </a:cubicBezTo>
                  <a:cubicBezTo>
                    <a:pt x="3519" y="560"/>
                    <a:pt x="3632" y="573"/>
                    <a:pt x="3685" y="528"/>
                  </a:cubicBezTo>
                  <a:cubicBezTo>
                    <a:pt x="3753" y="505"/>
                    <a:pt x="3773" y="414"/>
                    <a:pt x="3793" y="354"/>
                  </a:cubicBezTo>
                  <a:cubicBezTo>
                    <a:pt x="3811" y="230"/>
                    <a:pt x="3852" y="18"/>
                    <a:pt x="4009" y="12"/>
                  </a:cubicBezTo>
                  <a:cubicBezTo>
                    <a:pt x="4111" y="8"/>
                    <a:pt x="4213" y="7"/>
                    <a:pt x="4315" y="6"/>
                  </a:cubicBezTo>
                  <a:cubicBezTo>
                    <a:pt x="4553" y="3"/>
                    <a:pt x="4791" y="2"/>
                    <a:pt x="5029" y="0"/>
                  </a:cubicBezTo>
                  <a:cubicBezTo>
                    <a:pt x="5097" y="2"/>
                    <a:pt x="5165" y="2"/>
                    <a:pt x="5233" y="6"/>
                  </a:cubicBezTo>
                  <a:cubicBezTo>
                    <a:pt x="5257" y="7"/>
                    <a:pt x="5275" y="30"/>
                    <a:pt x="5299" y="36"/>
                  </a:cubicBezTo>
                  <a:cubicBezTo>
                    <a:pt x="5320" y="67"/>
                    <a:pt x="5325" y="45"/>
                    <a:pt x="5335" y="84"/>
                  </a:cubicBezTo>
                  <a:cubicBezTo>
                    <a:pt x="5333" y="192"/>
                    <a:pt x="5333" y="300"/>
                    <a:pt x="5329" y="408"/>
                  </a:cubicBezTo>
                  <a:cubicBezTo>
                    <a:pt x="5322" y="620"/>
                    <a:pt x="5112" y="592"/>
                    <a:pt x="4957" y="600"/>
                  </a:cubicBezTo>
                  <a:cubicBezTo>
                    <a:pt x="4903" y="611"/>
                    <a:pt x="4849" y="616"/>
                    <a:pt x="4795" y="624"/>
                  </a:cubicBezTo>
                  <a:cubicBezTo>
                    <a:pt x="4766" y="643"/>
                    <a:pt x="4733" y="641"/>
                    <a:pt x="4699" y="648"/>
                  </a:cubicBezTo>
                  <a:cubicBezTo>
                    <a:pt x="4630" y="683"/>
                    <a:pt x="4535" y="690"/>
                    <a:pt x="4459" y="696"/>
                  </a:cubicBezTo>
                  <a:cubicBezTo>
                    <a:pt x="4413" y="711"/>
                    <a:pt x="4367" y="723"/>
                    <a:pt x="4321" y="738"/>
                  </a:cubicBezTo>
                  <a:cubicBezTo>
                    <a:pt x="4289" y="762"/>
                    <a:pt x="4254" y="793"/>
                    <a:pt x="4225" y="822"/>
                  </a:cubicBezTo>
                  <a:cubicBezTo>
                    <a:pt x="4175" y="872"/>
                    <a:pt x="4224" y="837"/>
                    <a:pt x="4183" y="864"/>
                  </a:cubicBezTo>
                  <a:cubicBezTo>
                    <a:pt x="4166" y="894"/>
                    <a:pt x="4145" y="938"/>
                    <a:pt x="4123" y="1002"/>
                  </a:cubicBezTo>
                  <a:cubicBezTo>
                    <a:pt x="4101" y="1066"/>
                    <a:pt x="4076" y="1185"/>
                    <a:pt x="4051" y="1248"/>
                  </a:cubicBezTo>
                  <a:cubicBezTo>
                    <a:pt x="4026" y="1311"/>
                    <a:pt x="4008" y="1320"/>
                    <a:pt x="3973" y="1380"/>
                  </a:cubicBezTo>
                  <a:cubicBezTo>
                    <a:pt x="3938" y="1440"/>
                    <a:pt x="3889" y="1551"/>
                    <a:pt x="3841" y="1608"/>
                  </a:cubicBezTo>
                  <a:cubicBezTo>
                    <a:pt x="3793" y="1665"/>
                    <a:pt x="3761" y="1686"/>
                    <a:pt x="3685" y="1722"/>
                  </a:cubicBezTo>
                  <a:cubicBezTo>
                    <a:pt x="3609" y="1758"/>
                    <a:pt x="3570" y="1807"/>
                    <a:pt x="3385" y="1824"/>
                  </a:cubicBezTo>
                  <a:cubicBezTo>
                    <a:pt x="3173" y="1842"/>
                    <a:pt x="2750" y="1831"/>
                    <a:pt x="2575" y="1824"/>
                  </a:cubicBezTo>
                  <a:cubicBezTo>
                    <a:pt x="2400" y="1817"/>
                    <a:pt x="2388" y="1815"/>
                    <a:pt x="2335" y="1782"/>
                  </a:cubicBezTo>
                  <a:cubicBezTo>
                    <a:pt x="2282" y="1749"/>
                    <a:pt x="2264" y="1751"/>
                    <a:pt x="2257" y="1626"/>
                  </a:cubicBezTo>
                  <a:cubicBezTo>
                    <a:pt x="2250" y="1501"/>
                    <a:pt x="2278" y="1161"/>
                    <a:pt x="2293" y="1032"/>
                  </a:cubicBezTo>
                  <a:cubicBezTo>
                    <a:pt x="2308" y="903"/>
                    <a:pt x="2337" y="887"/>
                    <a:pt x="2347" y="852"/>
                  </a:cubicBezTo>
                  <a:cubicBezTo>
                    <a:pt x="2350" y="842"/>
                    <a:pt x="2351" y="832"/>
                    <a:pt x="2353" y="822"/>
                  </a:cubicBezTo>
                  <a:cubicBezTo>
                    <a:pt x="2357" y="806"/>
                    <a:pt x="2365" y="774"/>
                    <a:pt x="2365" y="774"/>
                  </a:cubicBezTo>
                  <a:cubicBezTo>
                    <a:pt x="2360" y="695"/>
                    <a:pt x="2373" y="660"/>
                    <a:pt x="2299" y="642"/>
                  </a:cubicBezTo>
                  <a:cubicBezTo>
                    <a:pt x="2272" y="624"/>
                    <a:pt x="2287" y="630"/>
                    <a:pt x="2245" y="624"/>
                  </a:cubicBezTo>
                  <a:cubicBezTo>
                    <a:pt x="2217" y="620"/>
                    <a:pt x="2161" y="612"/>
                    <a:pt x="2161" y="612"/>
                  </a:cubicBezTo>
                  <a:cubicBezTo>
                    <a:pt x="2079" y="616"/>
                    <a:pt x="2012" y="623"/>
                    <a:pt x="1933" y="636"/>
                  </a:cubicBezTo>
                  <a:cubicBezTo>
                    <a:pt x="1915" y="654"/>
                    <a:pt x="1890" y="667"/>
                    <a:pt x="1879" y="690"/>
                  </a:cubicBezTo>
                  <a:cubicBezTo>
                    <a:pt x="1866" y="716"/>
                    <a:pt x="1853" y="744"/>
                    <a:pt x="1837" y="768"/>
                  </a:cubicBezTo>
                  <a:cubicBezTo>
                    <a:pt x="1826" y="860"/>
                    <a:pt x="1825" y="960"/>
                    <a:pt x="1783" y="1044"/>
                  </a:cubicBezTo>
                  <a:cubicBezTo>
                    <a:pt x="1775" y="1094"/>
                    <a:pt x="1773" y="1078"/>
                    <a:pt x="1741" y="1110"/>
                  </a:cubicBezTo>
                  <a:cubicBezTo>
                    <a:pt x="1726" y="1154"/>
                    <a:pt x="1693" y="1174"/>
                    <a:pt x="1651" y="1188"/>
                  </a:cubicBezTo>
                  <a:cubicBezTo>
                    <a:pt x="1641" y="1191"/>
                    <a:pt x="1631" y="1192"/>
                    <a:pt x="1621" y="1194"/>
                  </a:cubicBezTo>
                  <a:cubicBezTo>
                    <a:pt x="1605" y="1198"/>
                    <a:pt x="1573" y="1206"/>
                    <a:pt x="1573" y="1206"/>
                  </a:cubicBezTo>
                  <a:cubicBezTo>
                    <a:pt x="1252" y="1203"/>
                    <a:pt x="933" y="1200"/>
                    <a:pt x="613" y="1188"/>
                  </a:cubicBezTo>
                  <a:cubicBezTo>
                    <a:pt x="530" y="1171"/>
                    <a:pt x="483" y="1162"/>
                    <a:pt x="391" y="1158"/>
                  </a:cubicBezTo>
                  <a:cubicBezTo>
                    <a:pt x="303" y="1143"/>
                    <a:pt x="197" y="1135"/>
                    <a:pt x="109" y="1122"/>
                  </a:cubicBezTo>
                  <a:cubicBezTo>
                    <a:pt x="51" y="1095"/>
                    <a:pt x="26" y="1065"/>
                    <a:pt x="19" y="1002"/>
                  </a:cubicBezTo>
                  <a:cubicBezTo>
                    <a:pt x="21" y="947"/>
                    <a:pt x="0" y="781"/>
                    <a:pt x="49" y="720"/>
                  </a:cubicBezTo>
                  <a:cubicBezTo>
                    <a:pt x="68" y="696"/>
                    <a:pt x="87" y="671"/>
                    <a:pt x="115" y="654"/>
                  </a:cubicBezTo>
                  <a:cubicBezTo>
                    <a:pt x="132" y="643"/>
                    <a:pt x="223" y="630"/>
                    <a:pt x="223" y="630"/>
                  </a:cubicBezTo>
                  <a:cubicBezTo>
                    <a:pt x="277" y="622"/>
                    <a:pt x="378" y="610"/>
                    <a:pt x="493" y="612"/>
                  </a:cubicBezTo>
                  <a:close/>
                </a:path>
              </a:pathLst>
            </a:custGeom>
            <a:noFill/>
            <a:ln w="19050" cap="flat"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20" name="Rectangle 60"/>
            <p:cNvSpPr>
              <a:spLocks noChangeArrowheads="1"/>
            </p:cNvSpPr>
            <p:nvPr/>
          </p:nvSpPr>
          <p:spPr bwMode="invGray">
            <a:xfrm>
              <a:off x="115" y="2883"/>
              <a:ext cx="40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solidFill>
                    <a:schemeClr val="tx2"/>
                  </a:solidFill>
                  <a:effectLst>
                    <a:outerShdw blurRad="38100" dist="38100" dir="2700000" algn="tl">
                      <a:srgbClr val="000000"/>
                    </a:outerShdw>
                  </a:effectLst>
                </a:rPr>
                <a:t>M</a:t>
              </a:r>
              <a:r>
                <a:rPr lang="en-US" altLang="en-US" sz="3000" i="1" baseline="30000">
                  <a:solidFill>
                    <a:schemeClr val="tx2"/>
                  </a:solidFill>
                  <a:effectLst>
                    <a:outerShdw blurRad="38100" dist="38100" dir="2700000" algn="tl">
                      <a:srgbClr val="000000"/>
                    </a:outerShdw>
                  </a:effectLst>
                </a:rPr>
                <a:t>n</a:t>
              </a:r>
            </a:p>
          </p:txBody>
        </p:sp>
      </p:grpSp>
      <p:grpSp>
        <p:nvGrpSpPr>
          <p:cNvPr id="911422" name="Group 62"/>
          <p:cNvGrpSpPr>
            <a:grpSpLocks/>
          </p:cNvGrpSpPr>
          <p:nvPr/>
        </p:nvGrpSpPr>
        <p:grpSpPr bwMode="auto">
          <a:xfrm>
            <a:off x="685800" y="2514600"/>
            <a:ext cx="7772400" cy="685800"/>
            <a:chOff x="432" y="1584"/>
            <a:chExt cx="4896" cy="432"/>
          </a:xfrm>
        </p:grpSpPr>
        <p:sp>
          <p:nvSpPr>
            <p:cNvPr id="911423" name="AutoShape 63"/>
            <p:cNvSpPr>
              <a:spLocks noChangeArrowheads="1"/>
            </p:cNvSpPr>
            <p:nvPr/>
          </p:nvSpPr>
          <p:spPr bwMode="invGray">
            <a:xfrm>
              <a:off x="432" y="1584"/>
              <a:ext cx="4896" cy="432"/>
            </a:xfrm>
            <a:prstGeom prst="roundRect">
              <a:avLst>
                <a:gd name="adj" fmla="val 16667"/>
              </a:avLst>
            </a:prstGeom>
            <a:noFill/>
            <a:ln w="19050">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24" name="Rectangle 64"/>
            <p:cNvSpPr>
              <a:spLocks noChangeArrowheads="1"/>
            </p:cNvSpPr>
            <p:nvPr/>
          </p:nvSpPr>
          <p:spPr bwMode="invGray">
            <a:xfrm>
              <a:off x="480" y="1632"/>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i="1">
                  <a:solidFill>
                    <a:schemeClr val="tx2"/>
                  </a:solidFill>
                  <a:effectLst>
                    <a:outerShdw blurRad="38100" dist="38100" dir="2700000" algn="tl">
                      <a:srgbClr val="000000"/>
                    </a:outerShdw>
                  </a:effectLst>
                </a:rPr>
                <a:t>M</a:t>
              </a:r>
              <a:r>
                <a:rPr lang="en-US" altLang="en-US" sz="2800" i="1" baseline="30000">
                  <a:solidFill>
                    <a:schemeClr val="tx2"/>
                  </a:solidFill>
                  <a:effectLst>
                    <a:outerShdw blurRad="38100" dist="38100" dir="2700000" algn="tl">
                      <a:srgbClr val="000000"/>
                    </a:outerShdw>
                  </a:effectLst>
                </a:rPr>
                <a:t>0</a:t>
              </a:r>
            </a:p>
          </p:txBody>
        </p:sp>
      </p:grpSp>
    </p:spTree>
    <p:extLst>
      <p:ext uri="{BB962C8B-B14F-4D97-AF65-F5344CB8AC3E}">
        <p14:creationId xmlns:p14="http://schemas.microsoft.com/office/powerpoint/2010/main" val="345137591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113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113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113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113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1140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9114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911422"/>
                                        </p:tgtEl>
                                        <p:attrNameLst>
                                          <p:attrName>style.visibility</p:attrName>
                                        </p:attrNameLst>
                                      </p:cBhvr>
                                      <p:to>
                                        <p:strVal val="visible"/>
                                      </p:to>
                                    </p:set>
                                  </p:childTnLst>
                                  <p:subTnLst>
                                    <p:set>
                                      <p:cBhvr override="childStyle">
                                        <p:cTn dur="1" fill="hold" display="0" masterRel="nextClick" afterEffect="1"/>
                                        <p:tgtEl>
                                          <p:spTgt spid="911422"/>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911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a:xfrm>
            <a:off x="0" y="2438400"/>
            <a:ext cx="8839200" cy="990600"/>
          </a:xfrm>
        </p:spPr>
        <p:txBody>
          <a:bodyPr/>
          <a:lstStyle/>
          <a:p>
            <a:r>
              <a:rPr lang="en-US" altLang="zh-CN" sz="4000">
                <a:ea typeface="宋体" panose="02010600030101010101" pitchFamily="2" charset="-122"/>
              </a:rPr>
              <a:t>Progressive Meshes</a:t>
            </a:r>
            <a:br>
              <a:rPr lang="en-US" altLang="zh-CN" sz="4000">
                <a:ea typeface="宋体" panose="02010600030101010101" pitchFamily="2" charset="-122"/>
              </a:rPr>
            </a:br>
            <a:endParaRPr lang="en-US" altLang="zh-CN" sz="4000">
              <a:ea typeface="宋体" panose="02010600030101010101" pitchFamily="2" charset="-122"/>
            </a:endParaRPr>
          </a:p>
        </p:txBody>
      </p:sp>
      <p:sp>
        <p:nvSpPr>
          <p:cNvPr id="768003" name="Rectangle 3"/>
          <p:cNvSpPr>
            <a:spLocks noGrp="1" noChangeArrowheads="1"/>
          </p:cNvSpPr>
          <p:nvPr>
            <p:ph type="body" idx="1"/>
          </p:nvPr>
        </p:nvSpPr>
        <p:spPr>
          <a:xfrm>
            <a:off x="152400" y="3352800"/>
            <a:ext cx="8839200" cy="3078163"/>
          </a:xfrm>
        </p:spPr>
        <p:txBody>
          <a:bodyPr/>
          <a:lstStyle/>
          <a:p>
            <a:pPr algn="ctr">
              <a:buFontTx/>
              <a:buNone/>
            </a:pPr>
            <a:r>
              <a:rPr lang="en-US" altLang="zh-CN">
                <a:ea typeface="宋体" panose="02010600030101010101" pitchFamily="2" charset="-122"/>
              </a:rPr>
              <a:t>Hugues Hoppe</a:t>
            </a:r>
          </a:p>
        </p:txBody>
      </p:sp>
    </p:spTree>
    <p:extLst>
      <p:ext uri="{BB962C8B-B14F-4D97-AF65-F5344CB8AC3E}">
        <p14:creationId xmlns:p14="http://schemas.microsoft.com/office/powerpoint/2010/main" val="16076929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13410" name="AutoShape 2"/>
          <p:cNvSpPr>
            <a:spLocks noChangeArrowheads="1"/>
          </p:cNvSpPr>
          <p:nvPr/>
        </p:nvSpPr>
        <p:spPr bwMode="invGray">
          <a:xfrm>
            <a:off x="39624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2</a:t>
            </a:r>
            <a:endParaRPr lang="en-US" altLang="en-US" sz="2400" i="1">
              <a:effectLst>
                <a:outerShdw blurRad="38100" dist="38100" dir="2700000" algn="tl">
                  <a:srgbClr val="000000"/>
                </a:outerShdw>
              </a:effectLst>
            </a:endParaRPr>
          </a:p>
        </p:txBody>
      </p:sp>
      <p:grpSp>
        <p:nvGrpSpPr>
          <p:cNvPr id="913411" name="Group 3"/>
          <p:cNvGrpSpPr>
            <a:grpSpLocks/>
          </p:cNvGrpSpPr>
          <p:nvPr/>
        </p:nvGrpSpPr>
        <p:grpSpPr bwMode="auto">
          <a:xfrm>
            <a:off x="838200" y="2590800"/>
            <a:ext cx="7543800" cy="3505200"/>
            <a:chOff x="528" y="1632"/>
            <a:chExt cx="4752" cy="2208"/>
          </a:xfrm>
        </p:grpSpPr>
        <p:sp useBgFill="1">
          <p:nvSpPr>
            <p:cNvPr id="913412" name="AutoShape 4"/>
            <p:cNvSpPr>
              <a:spLocks noChangeArrowheads="1"/>
            </p:cNvSpPr>
            <p:nvPr/>
          </p:nvSpPr>
          <p:spPr bwMode="invGray">
            <a:xfrm>
              <a:off x="1680"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useBgFill="1">
          <p:nvSpPr>
            <p:cNvPr id="913413" name="AutoShape 5"/>
            <p:cNvSpPr>
              <a:spLocks noChangeArrowheads="1"/>
            </p:cNvSpPr>
            <p:nvPr/>
          </p:nvSpPr>
          <p:spPr bwMode="invGray">
            <a:xfrm>
              <a:off x="1296"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useBgFill="1">
          <p:nvSpPr>
            <p:cNvPr id="913414" name="Line 6"/>
            <p:cNvSpPr>
              <a:spLocks noChangeShapeType="1"/>
            </p:cNvSpPr>
            <p:nvPr/>
          </p:nvSpPr>
          <p:spPr bwMode="invGray">
            <a:xfrm flipH="1">
              <a:off x="1152"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15" name="Line 7"/>
            <p:cNvSpPr>
              <a:spLocks noChangeShapeType="1"/>
            </p:cNvSpPr>
            <p:nvPr/>
          </p:nvSpPr>
          <p:spPr bwMode="invGray">
            <a:xfrm>
              <a:off x="1584"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16" name="AutoShape 8"/>
            <p:cNvSpPr>
              <a:spLocks noChangeArrowheads="1"/>
            </p:cNvSpPr>
            <p:nvPr/>
          </p:nvSpPr>
          <p:spPr bwMode="invGray">
            <a:xfrm>
              <a:off x="2880"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useBgFill="1">
          <p:nvSpPr>
            <p:cNvPr id="913417" name="AutoShape 9"/>
            <p:cNvSpPr>
              <a:spLocks noChangeArrowheads="1"/>
            </p:cNvSpPr>
            <p:nvPr/>
          </p:nvSpPr>
          <p:spPr bwMode="invGray">
            <a:xfrm>
              <a:off x="2496"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sp useBgFill="1">
          <p:nvSpPr>
            <p:cNvPr id="913418" name="Line 10"/>
            <p:cNvSpPr>
              <a:spLocks noChangeShapeType="1"/>
            </p:cNvSpPr>
            <p:nvPr/>
          </p:nvSpPr>
          <p:spPr bwMode="invGray">
            <a:xfrm flipH="1">
              <a:off x="2736"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19" name="Line 11"/>
            <p:cNvSpPr>
              <a:spLocks noChangeShapeType="1"/>
            </p:cNvSpPr>
            <p:nvPr/>
          </p:nvSpPr>
          <p:spPr bwMode="invGray">
            <a:xfrm>
              <a:off x="3168"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20" name="AutoShape 12"/>
            <p:cNvSpPr>
              <a:spLocks noChangeArrowheads="1"/>
            </p:cNvSpPr>
            <p:nvPr/>
          </p:nvSpPr>
          <p:spPr bwMode="invGray">
            <a:xfrm>
              <a:off x="4080"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useBgFill="1">
          <p:nvSpPr>
            <p:cNvPr id="913421" name="AutoShape 13"/>
            <p:cNvSpPr>
              <a:spLocks noChangeArrowheads="1"/>
            </p:cNvSpPr>
            <p:nvPr/>
          </p:nvSpPr>
          <p:spPr bwMode="invGray">
            <a:xfrm>
              <a:off x="4848"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useBgFill="1">
          <p:nvSpPr>
            <p:cNvPr id="913422" name="AutoShape 14"/>
            <p:cNvSpPr>
              <a:spLocks noChangeArrowheads="1"/>
            </p:cNvSpPr>
            <p:nvPr/>
          </p:nvSpPr>
          <p:spPr bwMode="invGray">
            <a:xfrm>
              <a:off x="4464"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useBgFill="1">
          <p:nvSpPr>
            <p:cNvPr id="913423" name="Line 15"/>
            <p:cNvSpPr>
              <a:spLocks noChangeShapeType="1"/>
            </p:cNvSpPr>
            <p:nvPr/>
          </p:nvSpPr>
          <p:spPr bwMode="invGray">
            <a:xfrm flipH="1">
              <a:off x="4320"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24" name="Line 16"/>
            <p:cNvSpPr>
              <a:spLocks noChangeShapeType="1"/>
            </p:cNvSpPr>
            <p:nvPr/>
          </p:nvSpPr>
          <p:spPr bwMode="invGray">
            <a:xfrm>
              <a:off x="4752" y="1968"/>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25" name="AutoShape 17"/>
            <p:cNvSpPr>
              <a:spLocks noChangeArrowheads="1"/>
            </p:cNvSpPr>
            <p:nvPr/>
          </p:nvSpPr>
          <p:spPr bwMode="invGray">
            <a:xfrm>
              <a:off x="3648" y="288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sp useBgFill="1">
          <p:nvSpPr>
            <p:cNvPr id="913426" name="Line 18"/>
            <p:cNvSpPr>
              <a:spLocks noChangeShapeType="1"/>
            </p:cNvSpPr>
            <p:nvPr/>
          </p:nvSpPr>
          <p:spPr bwMode="invGray">
            <a:xfrm flipH="1">
              <a:off x="3120" y="2592"/>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27" name="Line 19"/>
            <p:cNvSpPr>
              <a:spLocks noChangeShapeType="1"/>
            </p:cNvSpPr>
            <p:nvPr/>
          </p:nvSpPr>
          <p:spPr bwMode="invGray">
            <a:xfrm>
              <a:off x="3552" y="2592"/>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28" name="AutoShape 20"/>
            <p:cNvSpPr>
              <a:spLocks noChangeArrowheads="1"/>
            </p:cNvSpPr>
            <p:nvPr/>
          </p:nvSpPr>
          <p:spPr bwMode="invGray">
            <a:xfrm>
              <a:off x="3264"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sp useBgFill="1">
          <p:nvSpPr>
            <p:cNvPr id="913429" name="AutoShape 21"/>
            <p:cNvSpPr>
              <a:spLocks noChangeArrowheads="1"/>
            </p:cNvSpPr>
            <p:nvPr/>
          </p:nvSpPr>
          <p:spPr bwMode="invGray">
            <a:xfrm>
              <a:off x="528" y="288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sp useBgFill="1">
          <p:nvSpPr>
            <p:cNvPr id="913430" name="AutoShape 22"/>
            <p:cNvSpPr>
              <a:spLocks noChangeArrowheads="1"/>
            </p:cNvSpPr>
            <p:nvPr/>
          </p:nvSpPr>
          <p:spPr bwMode="invGray">
            <a:xfrm>
              <a:off x="1296" y="288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13</a:t>
              </a:r>
              <a:endParaRPr lang="en-US" altLang="en-US" sz="3000">
                <a:effectLst>
                  <a:outerShdw blurRad="38100" dist="38100" dir="2700000" algn="tl">
                    <a:srgbClr val="000000"/>
                  </a:outerShdw>
                </a:effectLst>
              </a:endParaRPr>
            </a:p>
          </p:txBody>
        </p:sp>
        <p:sp useBgFill="1">
          <p:nvSpPr>
            <p:cNvPr id="913431" name="Line 23"/>
            <p:cNvSpPr>
              <a:spLocks noChangeShapeType="1"/>
            </p:cNvSpPr>
            <p:nvPr/>
          </p:nvSpPr>
          <p:spPr bwMode="invGray">
            <a:xfrm flipH="1">
              <a:off x="768" y="2592"/>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32" name="Line 24"/>
            <p:cNvSpPr>
              <a:spLocks noChangeShapeType="1"/>
            </p:cNvSpPr>
            <p:nvPr/>
          </p:nvSpPr>
          <p:spPr bwMode="invGray">
            <a:xfrm>
              <a:off x="1200" y="2592"/>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33" name="AutoShape 25"/>
            <p:cNvSpPr>
              <a:spLocks noChangeArrowheads="1"/>
            </p:cNvSpPr>
            <p:nvPr/>
          </p:nvSpPr>
          <p:spPr bwMode="invGray">
            <a:xfrm>
              <a:off x="912"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sp useBgFill="1">
          <p:nvSpPr>
            <p:cNvPr id="913434" name="AutoShape 26"/>
            <p:cNvSpPr>
              <a:spLocks noChangeArrowheads="1"/>
            </p:cNvSpPr>
            <p:nvPr/>
          </p:nvSpPr>
          <p:spPr bwMode="invGray">
            <a:xfrm>
              <a:off x="2496" y="3504"/>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useBgFill="1">
          <p:nvSpPr>
            <p:cNvPr id="913435" name="AutoShape 27"/>
            <p:cNvSpPr>
              <a:spLocks noChangeArrowheads="1"/>
            </p:cNvSpPr>
            <p:nvPr/>
          </p:nvSpPr>
          <p:spPr bwMode="invGray">
            <a:xfrm>
              <a:off x="3264" y="3504"/>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useBgFill="1">
          <p:nvSpPr>
            <p:cNvPr id="913436" name="Line 28"/>
            <p:cNvSpPr>
              <a:spLocks noChangeShapeType="1"/>
            </p:cNvSpPr>
            <p:nvPr/>
          </p:nvSpPr>
          <p:spPr bwMode="invGray">
            <a:xfrm flipH="1">
              <a:off x="2736" y="3216"/>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37" name="Line 29"/>
            <p:cNvSpPr>
              <a:spLocks noChangeShapeType="1"/>
            </p:cNvSpPr>
            <p:nvPr/>
          </p:nvSpPr>
          <p:spPr bwMode="invGray">
            <a:xfrm>
              <a:off x="3168" y="3216"/>
              <a:ext cx="288" cy="288"/>
            </a:xfrm>
            <a:prstGeom prst="line">
              <a:avLst/>
            </a:prstGeom>
            <a:ln w="19050">
              <a:solidFill>
                <a:schemeClr val="tx1"/>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38" name="AutoShape 30"/>
            <p:cNvSpPr>
              <a:spLocks noChangeArrowheads="1"/>
            </p:cNvSpPr>
            <p:nvPr/>
          </p:nvSpPr>
          <p:spPr bwMode="invGray">
            <a:xfrm>
              <a:off x="2880" y="288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grpSp>
      <p:sp>
        <p:nvSpPr>
          <p:cNvPr id="913439" name="AutoShape 31"/>
          <p:cNvSpPr>
            <a:spLocks noChangeArrowheads="1"/>
          </p:cNvSpPr>
          <p:nvPr/>
        </p:nvSpPr>
        <p:spPr bwMode="invGray">
          <a:xfrm>
            <a:off x="45720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p:nvSpPr>
          <p:cNvPr id="913440" name="Rectangle 32"/>
          <p:cNvSpPr>
            <a:spLocks noGrp="1" noChangeArrowheads="1"/>
          </p:cNvSpPr>
          <p:nvPr>
            <p:ph type="title"/>
          </p:nvPr>
        </p:nvSpPr>
        <p:spPr/>
        <p:txBody>
          <a:bodyPr/>
          <a:lstStyle/>
          <a:p>
            <a:r>
              <a:rPr lang="en-US" altLang="en-US"/>
              <a:t>Selective refinement</a:t>
            </a:r>
          </a:p>
        </p:txBody>
      </p:sp>
      <p:sp useBgFill="1">
        <p:nvSpPr>
          <p:cNvPr id="913441" name="AutoShape 33"/>
          <p:cNvSpPr>
            <a:spLocks noChangeArrowheads="1"/>
          </p:cNvSpPr>
          <p:nvPr/>
        </p:nvSpPr>
        <p:spPr bwMode="invGray">
          <a:xfrm>
            <a:off x="19812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0</a:t>
            </a:r>
            <a:endParaRPr lang="en-US" altLang="en-US" sz="2400" i="1">
              <a:effectLst>
                <a:outerShdw blurRad="38100" dist="38100" dir="2700000" algn="tl">
                  <a:srgbClr val="000000"/>
                </a:outerShdw>
              </a:effectLst>
            </a:endParaRPr>
          </a:p>
        </p:txBody>
      </p:sp>
      <p:sp>
        <p:nvSpPr>
          <p:cNvPr id="913442" name="AutoShape 34"/>
          <p:cNvSpPr>
            <a:spLocks noChangeArrowheads="1"/>
          </p:cNvSpPr>
          <p:nvPr/>
        </p:nvSpPr>
        <p:spPr bwMode="invGray">
          <a:xfrm>
            <a:off x="1295400" y="1371600"/>
            <a:ext cx="685800" cy="685800"/>
          </a:xfrm>
          <a:prstGeom prst="homePlate">
            <a:avLst>
              <a:gd name="adj" fmla="val 20833"/>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pPr algn="ctr" eaLnBrk="0" hangingPunct="0"/>
            <a:r>
              <a:rPr lang="en-US" altLang="en-US" sz="2800" i="1">
                <a:effectLst>
                  <a:outerShdw blurRad="38100" dist="38100" dir="2700000" algn="tl">
                    <a:srgbClr val="000000"/>
                  </a:outerShdw>
                </a:effectLst>
              </a:rPr>
              <a:t>M</a:t>
            </a:r>
            <a:r>
              <a:rPr lang="en-US" altLang="en-US" sz="2800" i="1" baseline="30000">
                <a:effectLst>
                  <a:outerShdw blurRad="38100" dist="38100" dir="2700000" algn="tl">
                    <a:srgbClr val="000000"/>
                  </a:outerShdw>
                </a:effectLst>
              </a:rPr>
              <a:t>0</a:t>
            </a:r>
            <a:endParaRPr lang="en-US" altLang="en-US" sz="2800" i="1">
              <a:effectLst>
                <a:outerShdw blurRad="38100" dist="38100" dir="2700000" algn="tl">
                  <a:srgbClr val="000000"/>
                </a:outerShdw>
              </a:effectLst>
            </a:endParaRPr>
          </a:p>
        </p:txBody>
      </p:sp>
      <p:sp useBgFill="1">
        <p:nvSpPr>
          <p:cNvPr id="913443" name="AutoShape 35"/>
          <p:cNvSpPr>
            <a:spLocks noChangeArrowheads="1"/>
          </p:cNvSpPr>
          <p:nvPr/>
        </p:nvSpPr>
        <p:spPr bwMode="invGray">
          <a:xfrm>
            <a:off x="29718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1</a:t>
            </a:r>
            <a:endParaRPr lang="en-US" altLang="en-US" sz="2400" i="1">
              <a:effectLst>
                <a:outerShdw blurRad="38100" dist="38100" dir="2700000" algn="tl">
                  <a:srgbClr val="000000"/>
                </a:outerShdw>
              </a:effectLst>
            </a:endParaRPr>
          </a:p>
        </p:txBody>
      </p:sp>
      <p:sp useBgFill="1">
        <p:nvSpPr>
          <p:cNvPr id="913444" name="AutoShape 36"/>
          <p:cNvSpPr>
            <a:spLocks noChangeArrowheads="1"/>
          </p:cNvSpPr>
          <p:nvPr/>
        </p:nvSpPr>
        <p:spPr bwMode="invGray">
          <a:xfrm>
            <a:off x="49530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3</a:t>
            </a:r>
            <a:endParaRPr lang="en-US" altLang="en-US" sz="2400" i="1">
              <a:effectLst>
                <a:outerShdw blurRad="38100" dist="38100" dir="2700000" algn="tl">
                  <a:srgbClr val="000000"/>
                </a:outerShdw>
              </a:effectLst>
            </a:endParaRPr>
          </a:p>
        </p:txBody>
      </p:sp>
      <p:sp useBgFill="1">
        <p:nvSpPr>
          <p:cNvPr id="913445" name="AutoShape 37"/>
          <p:cNvSpPr>
            <a:spLocks noChangeArrowheads="1"/>
          </p:cNvSpPr>
          <p:nvPr/>
        </p:nvSpPr>
        <p:spPr bwMode="invGray">
          <a:xfrm>
            <a:off x="59436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4</a:t>
            </a:r>
            <a:endParaRPr lang="en-US" altLang="en-US" sz="2400" i="1">
              <a:effectLst>
                <a:outerShdw blurRad="38100" dist="38100" dir="2700000" algn="tl">
                  <a:srgbClr val="000000"/>
                </a:outerShdw>
              </a:effectLst>
            </a:endParaRPr>
          </a:p>
        </p:txBody>
      </p:sp>
      <p:sp useBgFill="1">
        <p:nvSpPr>
          <p:cNvPr id="913446" name="AutoShape 38"/>
          <p:cNvSpPr>
            <a:spLocks noChangeArrowheads="1"/>
          </p:cNvSpPr>
          <p:nvPr/>
        </p:nvSpPr>
        <p:spPr bwMode="invGray">
          <a:xfrm>
            <a:off x="6934200" y="1371600"/>
            <a:ext cx="990600" cy="685800"/>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5</a:t>
            </a:r>
            <a:endParaRPr lang="en-US" altLang="en-US" sz="2400" i="1">
              <a:effectLst>
                <a:outerShdw blurRad="38100" dist="38100" dir="2700000" algn="tl">
                  <a:srgbClr val="000000"/>
                </a:outerShdw>
              </a:effectLst>
            </a:endParaRPr>
          </a:p>
        </p:txBody>
      </p:sp>
      <p:sp>
        <p:nvSpPr>
          <p:cNvPr id="913447" name="AutoShape 39"/>
          <p:cNvSpPr>
            <a:spLocks noChangeArrowheads="1"/>
          </p:cNvSpPr>
          <p:nvPr/>
        </p:nvSpPr>
        <p:spPr bwMode="invGray">
          <a:xfrm>
            <a:off x="20574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p:nvSpPr>
          <p:cNvPr id="913448" name="AutoShape 40"/>
          <p:cNvSpPr>
            <a:spLocks noChangeArrowheads="1"/>
          </p:cNvSpPr>
          <p:nvPr/>
        </p:nvSpPr>
        <p:spPr bwMode="invGray">
          <a:xfrm>
            <a:off x="7086600" y="2590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3449" name="AutoShape 41"/>
          <p:cNvSpPr>
            <a:spLocks noChangeArrowheads="1"/>
          </p:cNvSpPr>
          <p:nvPr/>
        </p:nvSpPr>
        <p:spPr bwMode="invGray">
          <a:xfrm>
            <a:off x="685800" y="2514600"/>
            <a:ext cx="7772400" cy="685800"/>
          </a:xfrm>
          <a:prstGeom prst="roundRect">
            <a:avLst>
              <a:gd name="adj" fmla="val 16667"/>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50" name="Rectangle 42"/>
          <p:cNvSpPr>
            <a:spLocks noChangeArrowheads="1"/>
          </p:cNvSpPr>
          <p:nvPr/>
        </p:nvSpPr>
        <p:spPr bwMode="auto">
          <a:xfrm>
            <a:off x="762000" y="2590800"/>
            <a:ext cx="615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i="1">
                <a:effectLst>
                  <a:outerShdw blurRad="38100" dist="38100" dir="2700000" algn="tl">
                    <a:srgbClr val="000000"/>
                  </a:outerShdw>
                </a:effectLst>
              </a:rPr>
              <a:t>M</a:t>
            </a:r>
            <a:r>
              <a:rPr lang="en-US" altLang="en-US" sz="2800" i="1" baseline="30000">
                <a:effectLst>
                  <a:outerShdw blurRad="38100" dist="38100" dir="2700000" algn="tl">
                    <a:srgbClr val="000000"/>
                  </a:outerShdw>
                </a:effectLst>
              </a:rPr>
              <a:t>0</a:t>
            </a:r>
          </a:p>
        </p:txBody>
      </p:sp>
      <p:grpSp>
        <p:nvGrpSpPr>
          <p:cNvPr id="913451" name="Group 43"/>
          <p:cNvGrpSpPr>
            <a:grpSpLocks/>
          </p:cNvGrpSpPr>
          <p:nvPr/>
        </p:nvGrpSpPr>
        <p:grpSpPr bwMode="auto">
          <a:xfrm>
            <a:off x="1447800" y="1371600"/>
            <a:ext cx="4495800" cy="2743200"/>
            <a:chOff x="912" y="864"/>
            <a:chExt cx="2832" cy="1728"/>
          </a:xfrm>
        </p:grpSpPr>
        <p:sp>
          <p:nvSpPr>
            <p:cNvPr id="913452" name="AutoShape 44"/>
            <p:cNvSpPr>
              <a:spLocks noChangeArrowheads="1"/>
            </p:cNvSpPr>
            <p:nvPr/>
          </p:nvSpPr>
          <p:spPr bwMode="invGray">
            <a:xfrm>
              <a:off x="912"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sp>
          <p:nvSpPr>
            <p:cNvPr id="913453" name="AutoShape 45"/>
            <p:cNvSpPr>
              <a:spLocks noChangeArrowheads="1"/>
            </p:cNvSpPr>
            <p:nvPr/>
          </p:nvSpPr>
          <p:spPr bwMode="invGray">
            <a:xfrm>
              <a:off x="1680"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3454" name="AutoShape 46"/>
            <p:cNvSpPr>
              <a:spLocks noChangeArrowheads="1"/>
            </p:cNvSpPr>
            <p:nvPr/>
          </p:nvSpPr>
          <p:spPr bwMode="invGray">
            <a:xfrm>
              <a:off x="3120"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3</a:t>
              </a:r>
              <a:endParaRPr lang="en-US" altLang="en-US" sz="2400" i="1">
                <a:effectLst>
                  <a:outerShdw blurRad="38100" dist="38100" dir="2700000" algn="tl">
                    <a:srgbClr val="000000"/>
                  </a:outerShdw>
                </a:effectLst>
              </a:endParaRPr>
            </a:p>
          </p:txBody>
        </p:sp>
        <p:sp useBgFill="1">
          <p:nvSpPr>
            <p:cNvPr id="913455" name="AutoShape 47"/>
            <p:cNvSpPr>
              <a:spLocks noChangeArrowheads="1"/>
            </p:cNvSpPr>
            <p:nvPr/>
          </p:nvSpPr>
          <p:spPr bwMode="invGray">
            <a:xfrm>
              <a:off x="1296"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p:nvSpPr>
            <p:cNvPr id="913456" name="Line 48"/>
            <p:cNvSpPr>
              <a:spLocks noChangeShapeType="1"/>
            </p:cNvSpPr>
            <p:nvPr/>
          </p:nvSpPr>
          <p:spPr bwMode="invGray">
            <a:xfrm flipH="1">
              <a:off x="1152"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57" name="Line 49"/>
            <p:cNvSpPr>
              <a:spLocks noChangeShapeType="1"/>
            </p:cNvSpPr>
            <p:nvPr/>
          </p:nvSpPr>
          <p:spPr bwMode="invGray">
            <a:xfrm>
              <a:off x="1584"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58" name="Group 50"/>
          <p:cNvGrpSpPr>
            <a:grpSpLocks/>
          </p:cNvGrpSpPr>
          <p:nvPr/>
        </p:nvGrpSpPr>
        <p:grpSpPr bwMode="auto">
          <a:xfrm>
            <a:off x="1981200" y="1371600"/>
            <a:ext cx="3886200" cy="2743200"/>
            <a:chOff x="1248" y="864"/>
            <a:chExt cx="2448" cy="1728"/>
          </a:xfrm>
        </p:grpSpPr>
        <p:sp useBgFill="1">
          <p:nvSpPr>
            <p:cNvPr id="913459" name="AutoShape 51"/>
            <p:cNvSpPr>
              <a:spLocks noChangeArrowheads="1"/>
            </p:cNvSpPr>
            <p:nvPr/>
          </p:nvSpPr>
          <p:spPr bwMode="invGray">
            <a:xfrm>
              <a:off x="2880"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p:nvSpPr>
            <p:cNvPr id="913460" name="AutoShape 52"/>
            <p:cNvSpPr>
              <a:spLocks noChangeArrowheads="1"/>
            </p:cNvSpPr>
            <p:nvPr/>
          </p:nvSpPr>
          <p:spPr bwMode="invGray">
            <a:xfrm>
              <a:off x="2496"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sp>
          <p:nvSpPr>
            <p:cNvPr id="913461" name="AutoShape 53"/>
            <p:cNvSpPr>
              <a:spLocks noChangeArrowheads="1"/>
            </p:cNvSpPr>
            <p:nvPr/>
          </p:nvSpPr>
          <p:spPr bwMode="invGray">
            <a:xfrm>
              <a:off x="3264"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sp>
          <p:nvSpPr>
            <p:cNvPr id="913462" name="AutoShape 54"/>
            <p:cNvSpPr>
              <a:spLocks noChangeArrowheads="1"/>
            </p:cNvSpPr>
            <p:nvPr/>
          </p:nvSpPr>
          <p:spPr bwMode="invGray">
            <a:xfrm>
              <a:off x="1248"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0</a:t>
              </a:r>
              <a:endParaRPr lang="en-US" altLang="en-US" sz="2400" i="1">
                <a:effectLst>
                  <a:outerShdw blurRad="38100" dist="38100" dir="2700000" algn="tl">
                    <a:srgbClr val="000000"/>
                  </a:outerShdw>
                </a:effectLst>
              </a:endParaRPr>
            </a:p>
          </p:txBody>
        </p:sp>
        <p:sp>
          <p:nvSpPr>
            <p:cNvPr id="913463" name="Line 55"/>
            <p:cNvSpPr>
              <a:spLocks noChangeShapeType="1"/>
            </p:cNvSpPr>
            <p:nvPr/>
          </p:nvSpPr>
          <p:spPr bwMode="invGray">
            <a:xfrm flipH="1">
              <a:off x="2736"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64" name="Line 56"/>
            <p:cNvSpPr>
              <a:spLocks noChangeShapeType="1"/>
            </p:cNvSpPr>
            <p:nvPr/>
          </p:nvSpPr>
          <p:spPr bwMode="invGray">
            <a:xfrm>
              <a:off x="3168"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65" name="Group 57"/>
          <p:cNvGrpSpPr>
            <a:grpSpLocks/>
          </p:cNvGrpSpPr>
          <p:nvPr/>
        </p:nvGrpSpPr>
        <p:grpSpPr bwMode="auto">
          <a:xfrm>
            <a:off x="2971800" y="1371600"/>
            <a:ext cx="3505200" cy="3733800"/>
            <a:chOff x="1872" y="864"/>
            <a:chExt cx="2208" cy="2352"/>
          </a:xfrm>
        </p:grpSpPr>
        <p:sp>
          <p:nvSpPr>
            <p:cNvPr id="913466" name="AutoShape 58"/>
            <p:cNvSpPr>
              <a:spLocks noChangeArrowheads="1"/>
            </p:cNvSpPr>
            <p:nvPr/>
          </p:nvSpPr>
          <p:spPr bwMode="invGray">
            <a:xfrm>
              <a:off x="2880"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sp>
          <p:nvSpPr>
            <p:cNvPr id="913467" name="AutoShape 59"/>
            <p:cNvSpPr>
              <a:spLocks noChangeArrowheads="1"/>
            </p:cNvSpPr>
            <p:nvPr/>
          </p:nvSpPr>
          <p:spPr bwMode="invGray">
            <a:xfrm>
              <a:off x="3648"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sp>
          <p:nvSpPr>
            <p:cNvPr id="913468" name="AutoShape 60"/>
            <p:cNvSpPr>
              <a:spLocks noChangeArrowheads="1"/>
            </p:cNvSpPr>
            <p:nvPr/>
          </p:nvSpPr>
          <p:spPr bwMode="invGray">
            <a:xfrm>
              <a:off x="1872"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1</a:t>
              </a:r>
              <a:endParaRPr lang="en-US" altLang="en-US" sz="2400" i="1">
                <a:effectLst>
                  <a:outerShdw blurRad="38100" dist="38100" dir="2700000" algn="tl">
                    <a:srgbClr val="000000"/>
                  </a:outerShdw>
                </a:effectLst>
              </a:endParaRPr>
            </a:p>
          </p:txBody>
        </p:sp>
        <p:sp>
          <p:nvSpPr>
            <p:cNvPr id="913469" name="Line 61"/>
            <p:cNvSpPr>
              <a:spLocks noChangeShapeType="1"/>
            </p:cNvSpPr>
            <p:nvPr/>
          </p:nvSpPr>
          <p:spPr bwMode="invGray">
            <a:xfrm flipH="1">
              <a:off x="3120"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70" name="Line 62"/>
            <p:cNvSpPr>
              <a:spLocks noChangeShapeType="1"/>
            </p:cNvSpPr>
            <p:nvPr/>
          </p:nvSpPr>
          <p:spPr bwMode="invGray">
            <a:xfrm>
              <a:off x="3552"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71" name="AutoShape 63"/>
            <p:cNvSpPr>
              <a:spLocks noChangeArrowheads="1"/>
            </p:cNvSpPr>
            <p:nvPr/>
          </p:nvSpPr>
          <p:spPr bwMode="invGray">
            <a:xfrm>
              <a:off x="3264"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grpSp>
      <p:grpSp>
        <p:nvGrpSpPr>
          <p:cNvPr id="913472" name="Group 64"/>
          <p:cNvGrpSpPr>
            <a:grpSpLocks/>
          </p:cNvGrpSpPr>
          <p:nvPr/>
        </p:nvGrpSpPr>
        <p:grpSpPr bwMode="auto">
          <a:xfrm>
            <a:off x="838200" y="1371600"/>
            <a:ext cx="6096000" cy="3733800"/>
            <a:chOff x="528" y="864"/>
            <a:chExt cx="3840" cy="2352"/>
          </a:xfrm>
        </p:grpSpPr>
        <p:sp>
          <p:nvSpPr>
            <p:cNvPr id="913473" name="AutoShape 65"/>
            <p:cNvSpPr>
              <a:spLocks noChangeArrowheads="1"/>
            </p:cNvSpPr>
            <p:nvPr/>
          </p:nvSpPr>
          <p:spPr bwMode="invGray">
            <a:xfrm>
              <a:off x="528"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sp>
          <p:nvSpPr>
            <p:cNvPr id="913474" name="AutoShape 66"/>
            <p:cNvSpPr>
              <a:spLocks noChangeArrowheads="1"/>
            </p:cNvSpPr>
            <p:nvPr/>
          </p:nvSpPr>
          <p:spPr bwMode="invGray">
            <a:xfrm>
              <a:off x="1296" y="288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13</a:t>
              </a:r>
              <a:endParaRPr lang="en-US" altLang="en-US" sz="3000">
                <a:effectLst>
                  <a:outerShdw blurRad="38100" dist="38100" dir="2700000" algn="tl">
                    <a:srgbClr val="000000"/>
                  </a:outerShdw>
                </a:effectLst>
              </a:endParaRPr>
            </a:p>
          </p:txBody>
        </p:sp>
        <p:sp>
          <p:nvSpPr>
            <p:cNvPr id="913475" name="AutoShape 67"/>
            <p:cNvSpPr>
              <a:spLocks noChangeArrowheads="1"/>
            </p:cNvSpPr>
            <p:nvPr/>
          </p:nvSpPr>
          <p:spPr bwMode="invGray">
            <a:xfrm>
              <a:off x="3744"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4</a:t>
              </a:r>
              <a:endParaRPr lang="en-US" altLang="en-US" sz="2400" i="1">
                <a:effectLst>
                  <a:outerShdw blurRad="38100" dist="38100" dir="2700000" algn="tl">
                    <a:srgbClr val="000000"/>
                  </a:outerShdw>
                </a:effectLst>
              </a:endParaRPr>
            </a:p>
          </p:txBody>
        </p:sp>
        <p:sp>
          <p:nvSpPr>
            <p:cNvPr id="913476" name="Line 68"/>
            <p:cNvSpPr>
              <a:spLocks noChangeShapeType="1"/>
            </p:cNvSpPr>
            <p:nvPr/>
          </p:nvSpPr>
          <p:spPr bwMode="invGray">
            <a:xfrm flipH="1">
              <a:off x="768"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77" name="Line 69"/>
            <p:cNvSpPr>
              <a:spLocks noChangeShapeType="1"/>
            </p:cNvSpPr>
            <p:nvPr/>
          </p:nvSpPr>
          <p:spPr bwMode="invGray">
            <a:xfrm>
              <a:off x="1200" y="2592"/>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3478" name="AutoShape 70"/>
            <p:cNvSpPr>
              <a:spLocks noChangeArrowheads="1"/>
            </p:cNvSpPr>
            <p:nvPr/>
          </p:nvSpPr>
          <p:spPr bwMode="invGray">
            <a:xfrm>
              <a:off x="912" y="2256"/>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grpSp>
      <p:grpSp>
        <p:nvGrpSpPr>
          <p:cNvPr id="913479" name="Group 71"/>
          <p:cNvGrpSpPr>
            <a:grpSpLocks/>
          </p:cNvGrpSpPr>
          <p:nvPr/>
        </p:nvGrpSpPr>
        <p:grpSpPr bwMode="auto">
          <a:xfrm>
            <a:off x="50800" y="2489200"/>
            <a:ext cx="8007350" cy="3316288"/>
            <a:chOff x="32" y="1568"/>
            <a:chExt cx="5044" cy="2089"/>
          </a:xfrm>
        </p:grpSpPr>
        <p:sp>
          <p:nvSpPr>
            <p:cNvPr id="913480" name="Freeform 72"/>
            <p:cNvSpPr>
              <a:spLocks/>
            </p:cNvSpPr>
            <p:nvPr/>
          </p:nvSpPr>
          <p:spPr bwMode="invGray">
            <a:xfrm>
              <a:off x="349" y="1568"/>
              <a:ext cx="4727" cy="1864"/>
            </a:xfrm>
            <a:custGeom>
              <a:avLst/>
              <a:gdLst>
                <a:gd name="T0" fmla="*/ 29 w 4727"/>
                <a:gd name="T1" fmla="*/ 1516 h 1864"/>
                <a:gd name="T2" fmla="*/ 47 w 4727"/>
                <a:gd name="T3" fmla="*/ 1276 h 1864"/>
                <a:gd name="T4" fmla="*/ 311 w 4727"/>
                <a:gd name="T5" fmla="*/ 1162 h 1864"/>
                <a:gd name="T6" fmla="*/ 839 w 4727"/>
                <a:gd name="T7" fmla="*/ 1156 h 1864"/>
                <a:gd name="T8" fmla="*/ 959 w 4727"/>
                <a:gd name="T9" fmla="*/ 1138 h 1864"/>
                <a:gd name="T10" fmla="*/ 1037 w 4727"/>
                <a:gd name="T11" fmla="*/ 1102 h 1864"/>
                <a:gd name="T12" fmla="*/ 1079 w 4727"/>
                <a:gd name="T13" fmla="*/ 1018 h 1864"/>
                <a:gd name="T14" fmla="*/ 1127 w 4727"/>
                <a:gd name="T15" fmla="*/ 814 h 1864"/>
                <a:gd name="T16" fmla="*/ 1181 w 4727"/>
                <a:gd name="T17" fmla="*/ 652 h 1864"/>
                <a:gd name="T18" fmla="*/ 1385 w 4727"/>
                <a:gd name="T19" fmla="*/ 592 h 1864"/>
                <a:gd name="T20" fmla="*/ 2693 w 4727"/>
                <a:gd name="T21" fmla="*/ 598 h 1864"/>
                <a:gd name="T22" fmla="*/ 2729 w 4727"/>
                <a:gd name="T23" fmla="*/ 646 h 1864"/>
                <a:gd name="T24" fmla="*/ 2771 w 4727"/>
                <a:gd name="T25" fmla="*/ 826 h 1864"/>
                <a:gd name="T26" fmla="*/ 2777 w 4727"/>
                <a:gd name="T27" fmla="*/ 1006 h 1864"/>
                <a:gd name="T28" fmla="*/ 2945 w 4727"/>
                <a:gd name="T29" fmla="*/ 1132 h 1864"/>
                <a:gd name="T30" fmla="*/ 3371 w 4727"/>
                <a:gd name="T31" fmla="*/ 1138 h 1864"/>
                <a:gd name="T32" fmla="*/ 3515 w 4727"/>
                <a:gd name="T33" fmla="*/ 808 h 1864"/>
                <a:gd name="T34" fmla="*/ 3653 w 4727"/>
                <a:gd name="T35" fmla="*/ 376 h 1864"/>
                <a:gd name="T36" fmla="*/ 3947 w 4727"/>
                <a:gd name="T37" fmla="*/ 70 h 1864"/>
                <a:gd name="T38" fmla="*/ 4217 w 4727"/>
                <a:gd name="T39" fmla="*/ 10 h 1864"/>
                <a:gd name="T40" fmla="*/ 4385 w 4727"/>
                <a:gd name="T41" fmla="*/ 10 h 1864"/>
                <a:gd name="T42" fmla="*/ 4595 w 4727"/>
                <a:gd name="T43" fmla="*/ 16 h 1864"/>
                <a:gd name="T44" fmla="*/ 4637 w 4727"/>
                <a:gd name="T45" fmla="*/ 76 h 1864"/>
                <a:gd name="T46" fmla="*/ 4673 w 4727"/>
                <a:gd name="T47" fmla="*/ 160 h 1864"/>
                <a:gd name="T48" fmla="*/ 4607 w 4727"/>
                <a:gd name="T49" fmla="*/ 562 h 1864"/>
                <a:gd name="T50" fmla="*/ 4421 w 4727"/>
                <a:gd name="T51" fmla="*/ 598 h 1864"/>
                <a:gd name="T52" fmla="*/ 3767 w 4727"/>
                <a:gd name="T53" fmla="*/ 616 h 1864"/>
                <a:gd name="T54" fmla="*/ 3701 w 4727"/>
                <a:gd name="T55" fmla="*/ 1102 h 1864"/>
                <a:gd name="T56" fmla="*/ 3821 w 4727"/>
                <a:gd name="T57" fmla="*/ 1486 h 1864"/>
                <a:gd name="T58" fmla="*/ 3659 w 4727"/>
                <a:gd name="T59" fmla="*/ 1804 h 1864"/>
                <a:gd name="T60" fmla="*/ 2915 w 4727"/>
                <a:gd name="T61" fmla="*/ 1846 h 1864"/>
                <a:gd name="T62" fmla="*/ 2681 w 4727"/>
                <a:gd name="T63" fmla="*/ 1828 h 1864"/>
                <a:gd name="T64" fmla="*/ 2573 w 4727"/>
                <a:gd name="T65" fmla="*/ 1804 h 1864"/>
                <a:gd name="T66" fmla="*/ 2519 w 4727"/>
                <a:gd name="T67" fmla="*/ 1786 h 1864"/>
                <a:gd name="T68" fmla="*/ 2495 w 4727"/>
                <a:gd name="T69" fmla="*/ 1768 h 1864"/>
                <a:gd name="T70" fmla="*/ 2477 w 4727"/>
                <a:gd name="T71" fmla="*/ 1762 h 1864"/>
                <a:gd name="T72" fmla="*/ 2453 w 4727"/>
                <a:gd name="T73" fmla="*/ 1738 h 1864"/>
                <a:gd name="T74" fmla="*/ 2435 w 4727"/>
                <a:gd name="T75" fmla="*/ 1714 h 1864"/>
                <a:gd name="T76" fmla="*/ 2411 w 4727"/>
                <a:gd name="T77" fmla="*/ 1696 h 1864"/>
                <a:gd name="T78" fmla="*/ 2357 w 4727"/>
                <a:gd name="T79" fmla="*/ 1600 h 1864"/>
                <a:gd name="T80" fmla="*/ 2345 w 4727"/>
                <a:gd name="T81" fmla="*/ 1552 h 1864"/>
                <a:gd name="T82" fmla="*/ 2123 w 4727"/>
                <a:gd name="T83" fmla="*/ 1198 h 1864"/>
                <a:gd name="T84" fmla="*/ 1871 w 4727"/>
                <a:gd name="T85" fmla="*/ 1156 h 1864"/>
                <a:gd name="T86" fmla="*/ 1655 w 4727"/>
                <a:gd name="T87" fmla="*/ 1174 h 1864"/>
                <a:gd name="T88" fmla="*/ 1583 w 4727"/>
                <a:gd name="T89" fmla="*/ 1324 h 1864"/>
                <a:gd name="T90" fmla="*/ 1493 w 4727"/>
                <a:gd name="T91" fmla="*/ 1672 h 1864"/>
                <a:gd name="T92" fmla="*/ 1409 w 4727"/>
                <a:gd name="T93" fmla="*/ 1726 h 1864"/>
                <a:gd name="T94" fmla="*/ 1169 w 4727"/>
                <a:gd name="T95" fmla="*/ 1768 h 1864"/>
                <a:gd name="T96" fmla="*/ 329 w 4727"/>
                <a:gd name="T97" fmla="*/ 1738 h 1864"/>
                <a:gd name="T98" fmla="*/ 71 w 4727"/>
                <a:gd name="T99" fmla="*/ 1702 h 1864"/>
                <a:gd name="T100" fmla="*/ 29 w 4727"/>
                <a:gd name="T101" fmla="*/ 1516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27" h="1864">
                  <a:moveTo>
                    <a:pt x="29" y="1516"/>
                  </a:moveTo>
                  <a:cubicBezTo>
                    <a:pt x="29" y="1450"/>
                    <a:pt x="0" y="1335"/>
                    <a:pt x="47" y="1276"/>
                  </a:cubicBezTo>
                  <a:cubicBezTo>
                    <a:pt x="94" y="1193"/>
                    <a:pt x="223" y="1164"/>
                    <a:pt x="311" y="1162"/>
                  </a:cubicBezTo>
                  <a:cubicBezTo>
                    <a:pt x="487" y="1158"/>
                    <a:pt x="663" y="1158"/>
                    <a:pt x="839" y="1156"/>
                  </a:cubicBezTo>
                  <a:cubicBezTo>
                    <a:pt x="881" y="1148"/>
                    <a:pt x="915" y="1142"/>
                    <a:pt x="959" y="1138"/>
                  </a:cubicBezTo>
                  <a:cubicBezTo>
                    <a:pt x="989" y="1128"/>
                    <a:pt x="1008" y="1112"/>
                    <a:pt x="1037" y="1102"/>
                  </a:cubicBezTo>
                  <a:cubicBezTo>
                    <a:pt x="1055" y="1075"/>
                    <a:pt x="1061" y="1045"/>
                    <a:pt x="1079" y="1018"/>
                  </a:cubicBezTo>
                  <a:cubicBezTo>
                    <a:pt x="1093" y="950"/>
                    <a:pt x="1112" y="882"/>
                    <a:pt x="1127" y="814"/>
                  </a:cubicBezTo>
                  <a:cubicBezTo>
                    <a:pt x="1138" y="766"/>
                    <a:pt x="1144" y="689"/>
                    <a:pt x="1181" y="652"/>
                  </a:cubicBezTo>
                  <a:cubicBezTo>
                    <a:pt x="1230" y="603"/>
                    <a:pt x="1321" y="599"/>
                    <a:pt x="1385" y="592"/>
                  </a:cubicBezTo>
                  <a:cubicBezTo>
                    <a:pt x="1821" y="594"/>
                    <a:pt x="2257" y="592"/>
                    <a:pt x="2693" y="598"/>
                  </a:cubicBezTo>
                  <a:cubicBezTo>
                    <a:pt x="2715" y="598"/>
                    <a:pt x="2722" y="632"/>
                    <a:pt x="2729" y="646"/>
                  </a:cubicBezTo>
                  <a:cubicBezTo>
                    <a:pt x="2758" y="704"/>
                    <a:pt x="2765" y="761"/>
                    <a:pt x="2771" y="826"/>
                  </a:cubicBezTo>
                  <a:cubicBezTo>
                    <a:pt x="2773" y="886"/>
                    <a:pt x="2774" y="946"/>
                    <a:pt x="2777" y="1006"/>
                  </a:cubicBezTo>
                  <a:cubicBezTo>
                    <a:pt x="2782" y="1107"/>
                    <a:pt x="2860" y="1120"/>
                    <a:pt x="2945" y="1132"/>
                  </a:cubicBezTo>
                  <a:cubicBezTo>
                    <a:pt x="3056" y="1146"/>
                    <a:pt x="3282" y="1149"/>
                    <a:pt x="3371" y="1138"/>
                  </a:cubicBezTo>
                  <a:cubicBezTo>
                    <a:pt x="3466" y="1084"/>
                    <a:pt x="3468" y="935"/>
                    <a:pt x="3515" y="808"/>
                  </a:cubicBezTo>
                  <a:cubicBezTo>
                    <a:pt x="3562" y="681"/>
                    <a:pt x="3581" y="499"/>
                    <a:pt x="3653" y="376"/>
                  </a:cubicBezTo>
                  <a:cubicBezTo>
                    <a:pt x="3725" y="253"/>
                    <a:pt x="3853" y="131"/>
                    <a:pt x="3947" y="70"/>
                  </a:cubicBezTo>
                  <a:cubicBezTo>
                    <a:pt x="4041" y="9"/>
                    <a:pt x="4144" y="20"/>
                    <a:pt x="4217" y="10"/>
                  </a:cubicBezTo>
                  <a:cubicBezTo>
                    <a:pt x="4290" y="0"/>
                    <a:pt x="4322" y="9"/>
                    <a:pt x="4385" y="10"/>
                  </a:cubicBezTo>
                  <a:cubicBezTo>
                    <a:pt x="4448" y="11"/>
                    <a:pt x="4553" y="5"/>
                    <a:pt x="4595" y="16"/>
                  </a:cubicBezTo>
                  <a:cubicBezTo>
                    <a:pt x="4618" y="18"/>
                    <a:pt x="4635" y="71"/>
                    <a:pt x="4637" y="76"/>
                  </a:cubicBezTo>
                  <a:cubicBezTo>
                    <a:pt x="4657" y="117"/>
                    <a:pt x="4664" y="115"/>
                    <a:pt x="4673" y="160"/>
                  </a:cubicBezTo>
                  <a:cubicBezTo>
                    <a:pt x="4681" y="260"/>
                    <a:pt x="4727" y="502"/>
                    <a:pt x="4607" y="562"/>
                  </a:cubicBezTo>
                  <a:cubicBezTo>
                    <a:pt x="4585" y="592"/>
                    <a:pt x="4449" y="575"/>
                    <a:pt x="4421" y="598"/>
                  </a:cubicBezTo>
                  <a:cubicBezTo>
                    <a:pt x="4281" y="607"/>
                    <a:pt x="3887" y="532"/>
                    <a:pt x="3767" y="616"/>
                  </a:cubicBezTo>
                  <a:cubicBezTo>
                    <a:pt x="3647" y="700"/>
                    <a:pt x="3692" y="957"/>
                    <a:pt x="3701" y="1102"/>
                  </a:cubicBezTo>
                  <a:cubicBezTo>
                    <a:pt x="3710" y="1247"/>
                    <a:pt x="3828" y="1369"/>
                    <a:pt x="3821" y="1486"/>
                  </a:cubicBezTo>
                  <a:cubicBezTo>
                    <a:pt x="3814" y="1603"/>
                    <a:pt x="3810" y="1744"/>
                    <a:pt x="3659" y="1804"/>
                  </a:cubicBezTo>
                  <a:cubicBezTo>
                    <a:pt x="3508" y="1864"/>
                    <a:pt x="3078" y="1842"/>
                    <a:pt x="2915" y="1846"/>
                  </a:cubicBezTo>
                  <a:cubicBezTo>
                    <a:pt x="2867" y="1842"/>
                    <a:pt x="2750" y="1838"/>
                    <a:pt x="2681" y="1828"/>
                  </a:cubicBezTo>
                  <a:cubicBezTo>
                    <a:pt x="2607" y="1817"/>
                    <a:pt x="2627" y="1822"/>
                    <a:pt x="2573" y="1804"/>
                  </a:cubicBezTo>
                  <a:cubicBezTo>
                    <a:pt x="2555" y="1798"/>
                    <a:pt x="2519" y="1786"/>
                    <a:pt x="2519" y="1786"/>
                  </a:cubicBezTo>
                  <a:cubicBezTo>
                    <a:pt x="2511" y="1780"/>
                    <a:pt x="2504" y="1773"/>
                    <a:pt x="2495" y="1768"/>
                  </a:cubicBezTo>
                  <a:cubicBezTo>
                    <a:pt x="2490" y="1765"/>
                    <a:pt x="2481" y="1766"/>
                    <a:pt x="2477" y="1762"/>
                  </a:cubicBezTo>
                  <a:cubicBezTo>
                    <a:pt x="2445" y="1730"/>
                    <a:pt x="2501" y="1754"/>
                    <a:pt x="2453" y="1738"/>
                  </a:cubicBezTo>
                  <a:cubicBezTo>
                    <a:pt x="2447" y="1730"/>
                    <a:pt x="2442" y="1721"/>
                    <a:pt x="2435" y="1714"/>
                  </a:cubicBezTo>
                  <a:cubicBezTo>
                    <a:pt x="2428" y="1707"/>
                    <a:pt x="2418" y="1703"/>
                    <a:pt x="2411" y="1696"/>
                  </a:cubicBezTo>
                  <a:cubicBezTo>
                    <a:pt x="2386" y="1668"/>
                    <a:pt x="2371" y="1634"/>
                    <a:pt x="2357" y="1600"/>
                  </a:cubicBezTo>
                  <a:cubicBezTo>
                    <a:pt x="2348" y="1579"/>
                    <a:pt x="2352" y="1578"/>
                    <a:pt x="2345" y="1552"/>
                  </a:cubicBezTo>
                  <a:cubicBezTo>
                    <a:pt x="2309" y="1421"/>
                    <a:pt x="2282" y="1230"/>
                    <a:pt x="2123" y="1198"/>
                  </a:cubicBezTo>
                  <a:cubicBezTo>
                    <a:pt x="2085" y="1160"/>
                    <a:pt x="1915" y="1158"/>
                    <a:pt x="1871" y="1156"/>
                  </a:cubicBezTo>
                  <a:cubicBezTo>
                    <a:pt x="1785" y="1159"/>
                    <a:pt x="1703" y="1146"/>
                    <a:pt x="1655" y="1174"/>
                  </a:cubicBezTo>
                  <a:cubicBezTo>
                    <a:pt x="1607" y="1202"/>
                    <a:pt x="1610" y="1241"/>
                    <a:pt x="1583" y="1324"/>
                  </a:cubicBezTo>
                  <a:cubicBezTo>
                    <a:pt x="1575" y="1446"/>
                    <a:pt x="1561" y="1569"/>
                    <a:pt x="1493" y="1672"/>
                  </a:cubicBezTo>
                  <a:cubicBezTo>
                    <a:pt x="1476" y="1698"/>
                    <a:pt x="1435" y="1714"/>
                    <a:pt x="1409" y="1726"/>
                  </a:cubicBezTo>
                  <a:cubicBezTo>
                    <a:pt x="1334" y="1761"/>
                    <a:pt x="1252" y="1760"/>
                    <a:pt x="1169" y="1768"/>
                  </a:cubicBezTo>
                  <a:cubicBezTo>
                    <a:pt x="989" y="1770"/>
                    <a:pt x="512" y="1749"/>
                    <a:pt x="329" y="1738"/>
                  </a:cubicBezTo>
                  <a:cubicBezTo>
                    <a:pt x="146" y="1727"/>
                    <a:pt x="121" y="1739"/>
                    <a:pt x="71" y="1702"/>
                  </a:cubicBezTo>
                  <a:cubicBezTo>
                    <a:pt x="21" y="1665"/>
                    <a:pt x="38" y="1555"/>
                    <a:pt x="29" y="1516"/>
                  </a:cubicBezTo>
                  <a:close/>
                </a:path>
              </a:pathLst>
            </a:custGeom>
            <a:noFill/>
            <a:ln w="19050" cap="flat" cmpd="sng">
              <a:solidFill>
                <a:schemeClr val="tx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81" name="Text Box 73"/>
            <p:cNvSpPr txBox="1">
              <a:spLocks noChangeArrowheads="1"/>
            </p:cNvSpPr>
            <p:nvPr/>
          </p:nvSpPr>
          <p:spPr bwMode="invGray">
            <a:xfrm>
              <a:off x="32" y="3330"/>
              <a:ext cx="24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pPr algn="ctr" eaLnBrk="0" hangingPunct="0"/>
              <a:r>
                <a:rPr lang="en-US" altLang="en-US" sz="2800">
                  <a:solidFill>
                    <a:schemeClr val="tx2"/>
                  </a:solidFill>
                  <a:effectLst>
                    <a:outerShdw blurRad="38100" dist="38100" dir="2700000" algn="tl">
                      <a:srgbClr val="000000"/>
                    </a:outerShdw>
                  </a:effectLst>
                </a:rPr>
                <a:t>selectively refined mesh</a:t>
              </a:r>
              <a:endParaRPr lang="en-US" altLang="en-US" sz="2600">
                <a:solidFill>
                  <a:schemeClr val="tx2"/>
                </a:solidFill>
                <a:effectLst>
                  <a:outerShdw blurRad="38100" dist="38100" dir="2700000" algn="tl">
                    <a:srgbClr val="000000"/>
                  </a:outerShdw>
                </a:effectLst>
              </a:endParaRPr>
            </a:p>
          </p:txBody>
        </p:sp>
      </p:grpSp>
      <p:grpSp>
        <p:nvGrpSpPr>
          <p:cNvPr id="913482" name="Group 74"/>
          <p:cNvGrpSpPr>
            <a:grpSpLocks/>
          </p:cNvGrpSpPr>
          <p:nvPr/>
        </p:nvGrpSpPr>
        <p:grpSpPr bwMode="auto">
          <a:xfrm>
            <a:off x="3962400" y="1371600"/>
            <a:ext cx="4419600" cy="2743200"/>
            <a:chOff x="2496" y="864"/>
            <a:chExt cx="2784" cy="1728"/>
          </a:xfrm>
        </p:grpSpPr>
        <p:sp>
          <p:nvSpPr>
            <p:cNvPr id="913483" name="AutoShape 75"/>
            <p:cNvSpPr>
              <a:spLocks noChangeArrowheads="1"/>
            </p:cNvSpPr>
            <p:nvPr/>
          </p:nvSpPr>
          <p:spPr bwMode="invGray">
            <a:xfrm>
              <a:off x="4080"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p:nvSpPr>
            <p:cNvPr id="913484" name="AutoShape 76"/>
            <p:cNvSpPr>
              <a:spLocks noChangeArrowheads="1"/>
            </p:cNvSpPr>
            <p:nvPr/>
          </p:nvSpPr>
          <p:spPr bwMode="invGray">
            <a:xfrm>
              <a:off x="4848" y="225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p:nvSpPr>
            <p:cNvPr id="913485" name="AutoShape 77"/>
            <p:cNvSpPr>
              <a:spLocks noChangeArrowheads="1"/>
            </p:cNvSpPr>
            <p:nvPr/>
          </p:nvSpPr>
          <p:spPr bwMode="invGray">
            <a:xfrm>
              <a:off x="2496" y="864"/>
              <a:ext cx="624" cy="432"/>
            </a:xfrm>
            <a:prstGeom prst="chevron">
              <a:avLst>
                <a:gd name="adj" fmla="val 2129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2</a:t>
              </a:r>
              <a:endParaRPr lang="en-US" altLang="en-US" sz="2400" i="1">
                <a:effectLst>
                  <a:outerShdw blurRad="38100" dist="38100" dir="2700000" algn="tl">
                    <a:srgbClr val="000000"/>
                  </a:outerShdw>
                </a:effectLst>
              </a:endParaRPr>
            </a:p>
          </p:txBody>
        </p:sp>
        <p:sp useBgFill="1">
          <p:nvSpPr>
            <p:cNvPr id="913486" name="AutoShape 78"/>
            <p:cNvSpPr>
              <a:spLocks noChangeArrowheads="1"/>
            </p:cNvSpPr>
            <p:nvPr/>
          </p:nvSpPr>
          <p:spPr bwMode="invGray">
            <a:xfrm>
              <a:off x="4464" y="163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3487" name="Line 79"/>
            <p:cNvSpPr>
              <a:spLocks noChangeShapeType="1"/>
            </p:cNvSpPr>
            <p:nvPr/>
          </p:nvSpPr>
          <p:spPr bwMode="invGray">
            <a:xfrm flipH="1">
              <a:off x="4320"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88" name="Line 80"/>
            <p:cNvSpPr>
              <a:spLocks noChangeShapeType="1"/>
            </p:cNvSpPr>
            <p:nvPr/>
          </p:nvSpPr>
          <p:spPr bwMode="invGray">
            <a:xfrm>
              <a:off x="4752" y="1968"/>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3489" name="Group 81"/>
          <p:cNvGrpSpPr>
            <a:grpSpLocks/>
          </p:cNvGrpSpPr>
          <p:nvPr/>
        </p:nvGrpSpPr>
        <p:grpSpPr bwMode="auto">
          <a:xfrm>
            <a:off x="4114800" y="1219200"/>
            <a:ext cx="609600" cy="990600"/>
            <a:chOff x="2592" y="768"/>
            <a:chExt cx="384" cy="624"/>
          </a:xfrm>
        </p:grpSpPr>
        <p:sp>
          <p:nvSpPr>
            <p:cNvPr id="913490" name="Line 82"/>
            <p:cNvSpPr>
              <a:spLocks noChangeShapeType="1"/>
            </p:cNvSpPr>
            <p:nvPr/>
          </p:nvSpPr>
          <p:spPr bwMode="auto">
            <a:xfrm>
              <a:off x="2592" y="768"/>
              <a:ext cx="384" cy="6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13491" name="Line 83"/>
            <p:cNvSpPr>
              <a:spLocks noChangeShapeType="1"/>
            </p:cNvSpPr>
            <p:nvPr/>
          </p:nvSpPr>
          <p:spPr bwMode="auto">
            <a:xfrm flipH="1">
              <a:off x="2592" y="768"/>
              <a:ext cx="384" cy="6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913492" name="Group 84"/>
          <p:cNvGrpSpPr>
            <a:grpSpLocks/>
          </p:cNvGrpSpPr>
          <p:nvPr/>
        </p:nvGrpSpPr>
        <p:grpSpPr bwMode="auto">
          <a:xfrm>
            <a:off x="3962400" y="1195388"/>
            <a:ext cx="4419600" cy="2921000"/>
            <a:chOff x="2496" y="753"/>
            <a:chExt cx="2784" cy="1840"/>
          </a:xfrm>
        </p:grpSpPr>
        <p:sp useBgFill="1">
          <p:nvSpPr>
            <p:cNvPr id="913493" name="Rectangle 85"/>
            <p:cNvSpPr>
              <a:spLocks noChangeArrowheads="1"/>
            </p:cNvSpPr>
            <p:nvPr/>
          </p:nvSpPr>
          <p:spPr bwMode="white">
            <a:xfrm>
              <a:off x="2544" y="753"/>
              <a:ext cx="528" cy="736"/>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useBgFill="1">
          <p:nvSpPr>
            <p:cNvPr id="913494" name="AutoShape 86"/>
            <p:cNvSpPr>
              <a:spLocks noChangeArrowheads="1"/>
            </p:cNvSpPr>
            <p:nvPr/>
          </p:nvSpPr>
          <p:spPr bwMode="invGray">
            <a:xfrm>
              <a:off x="4080" y="2257"/>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useBgFill="1">
          <p:nvSpPr>
            <p:cNvPr id="913495" name="AutoShape 87"/>
            <p:cNvSpPr>
              <a:spLocks noChangeArrowheads="1"/>
            </p:cNvSpPr>
            <p:nvPr/>
          </p:nvSpPr>
          <p:spPr bwMode="invGray">
            <a:xfrm>
              <a:off x="4848" y="2257"/>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useBgFill="1">
          <p:nvSpPr>
            <p:cNvPr id="913496" name="AutoShape 88"/>
            <p:cNvSpPr>
              <a:spLocks noChangeArrowheads="1"/>
            </p:cNvSpPr>
            <p:nvPr/>
          </p:nvSpPr>
          <p:spPr bwMode="invGray">
            <a:xfrm>
              <a:off x="2496" y="865"/>
              <a:ext cx="624" cy="432"/>
            </a:xfrm>
            <a:prstGeom prst="chevron">
              <a:avLst>
                <a:gd name="adj" fmla="val 21299"/>
              </a:avLst>
            </a:prstGeom>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880" tIns="0" anchor="ctr"/>
            <a:lstStyle/>
            <a:p>
              <a:pPr algn="ctr" eaLnBrk="0" hangingPunct="0"/>
              <a:r>
                <a:rPr lang="en-US" altLang="en-US" sz="2400" i="1">
                  <a:effectLst>
                    <a:outerShdw blurRad="38100" dist="38100" dir="2700000" algn="tl">
                      <a:srgbClr val="000000"/>
                    </a:outerShdw>
                  </a:effectLst>
                </a:rPr>
                <a:t>vspl</a:t>
              </a:r>
              <a:r>
                <a:rPr lang="en-US" altLang="en-US" sz="2400" i="1" baseline="-25000">
                  <a:effectLst>
                    <a:outerShdw blurRad="38100" dist="38100" dir="2700000" algn="tl">
                      <a:srgbClr val="000000"/>
                    </a:outerShdw>
                  </a:effectLst>
                </a:rPr>
                <a:t>2</a:t>
              </a:r>
              <a:endParaRPr lang="en-US" altLang="en-US" sz="2400" i="1">
                <a:effectLst>
                  <a:outerShdw blurRad="38100" dist="38100" dir="2700000" algn="tl">
                    <a:srgbClr val="000000"/>
                  </a:outerShdw>
                </a:effectLst>
              </a:endParaRPr>
            </a:p>
          </p:txBody>
        </p:sp>
        <p:sp>
          <p:nvSpPr>
            <p:cNvPr id="913497" name="AutoShape 89"/>
            <p:cNvSpPr>
              <a:spLocks noChangeArrowheads="1"/>
            </p:cNvSpPr>
            <p:nvPr/>
          </p:nvSpPr>
          <p:spPr bwMode="invGray">
            <a:xfrm>
              <a:off x="4464" y="1633"/>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3498" name="Line 90"/>
            <p:cNvSpPr>
              <a:spLocks noChangeShapeType="1"/>
            </p:cNvSpPr>
            <p:nvPr/>
          </p:nvSpPr>
          <p:spPr bwMode="invGray">
            <a:xfrm flipH="1">
              <a:off x="4320" y="1969"/>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499" name="Line 91"/>
            <p:cNvSpPr>
              <a:spLocks noChangeShapeType="1"/>
            </p:cNvSpPr>
            <p:nvPr/>
          </p:nvSpPr>
          <p:spPr bwMode="invGray">
            <a:xfrm>
              <a:off x="4752" y="1969"/>
              <a:ext cx="288" cy="28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3500" name="Text Box 92"/>
          <p:cNvSpPr txBox="1">
            <a:spLocks noChangeArrowheads="1"/>
          </p:cNvSpPr>
          <p:nvPr/>
        </p:nvSpPr>
        <p:spPr bwMode="auto">
          <a:xfrm>
            <a:off x="609600" y="5791200"/>
            <a:ext cx="26781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400">
                <a:solidFill>
                  <a:schemeClr val="tx2"/>
                </a:solidFill>
                <a:effectLst>
                  <a:outerShdw blurRad="38100" dist="38100" dir="2700000" algn="tl">
                    <a:srgbClr val="000000"/>
                  </a:outerShdw>
                </a:effectLst>
              </a:rPr>
              <a:t>Restrictions?</a:t>
            </a:r>
          </a:p>
        </p:txBody>
      </p:sp>
    </p:spTree>
    <p:extLst>
      <p:ext uri="{BB962C8B-B14F-4D97-AF65-F5344CB8AC3E}">
        <p14:creationId xmlns:p14="http://schemas.microsoft.com/office/powerpoint/2010/main" val="33008856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134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134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134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134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134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91349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9134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91347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13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500"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Freeform 2" descr="Wide downward diagonal"/>
          <p:cNvSpPr>
            <a:spLocks/>
          </p:cNvSpPr>
          <p:nvPr/>
        </p:nvSpPr>
        <p:spPr bwMode="auto">
          <a:xfrm>
            <a:off x="6350000" y="1981200"/>
            <a:ext cx="1041400" cy="768350"/>
          </a:xfrm>
          <a:custGeom>
            <a:avLst/>
            <a:gdLst>
              <a:gd name="T0" fmla="*/ 0 w 656"/>
              <a:gd name="T1" fmla="*/ 0 h 484"/>
              <a:gd name="T2" fmla="*/ 656 w 656"/>
              <a:gd name="T3" fmla="*/ 284 h 484"/>
              <a:gd name="T4" fmla="*/ 4 w 656"/>
              <a:gd name="T5" fmla="*/ 484 h 484"/>
              <a:gd name="T6" fmla="*/ 0 w 656"/>
              <a:gd name="T7" fmla="*/ 0 h 484"/>
            </a:gdLst>
            <a:ahLst/>
            <a:cxnLst>
              <a:cxn ang="0">
                <a:pos x="T0" y="T1"/>
              </a:cxn>
              <a:cxn ang="0">
                <a:pos x="T2" y="T3"/>
              </a:cxn>
              <a:cxn ang="0">
                <a:pos x="T4" y="T5"/>
              </a:cxn>
              <a:cxn ang="0">
                <a:pos x="T6" y="T7"/>
              </a:cxn>
            </a:cxnLst>
            <a:rect l="0" t="0" r="r" b="b"/>
            <a:pathLst>
              <a:path w="656" h="484">
                <a:moveTo>
                  <a:pt x="0" y="0"/>
                </a:moveTo>
                <a:lnTo>
                  <a:pt x="656" y="284"/>
                </a:lnTo>
                <a:lnTo>
                  <a:pt x="4" y="484"/>
                </a:lnTo>
                <a:lnTo>
                  <a:pt x="0" y="0"/>
                </a:lnTo>
                <a:close/>
              </a:path>
            </a:pathLst>
          </a:custGeom>
          <a:pattFill prst="wdDnDiag">
            <a:fgClr>
              <a:schemeClr val="accent2"/>
            </a:fgClr>
            <a:bgClr>
              <a:schemeClr val="bg1"/>
            </a:bgClr>
          </a:patt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7507" name="Freeform 3" descr="Wide upward diagonal"/>
          <p:cNvSpPr>
            <a:spLocks/>
          </p:cNvSpPr>
          <p:nvPr/>
        </p:nvSpPr>
        <p:spPr bwMode="auto">
          <a:xfrm>
            <a:off x="5353050" y="2000250"/>
            <a:ext cx="1022350" cy="755650"/>
          </a:xfrm>
          <a:custGeom>
            <a:avLst/>
            <a:gdLst>
              <a:gd name="T0" fmla="*/ 0 w 644"/>
              <a:gd name="T1" fmla="*/ 272 h 476"/>
              <a:gd name="T2" fmla="*/ 644 w 644"/>
              <a:gd name="T3" fmla="*/ 0 h 476"/>
              <a:gd name="T4" fmla="*/ 640 w 644"/>
              <a:gd name="T5" fmla="*/ 476 h 476"/>
              <a:gd name="T6" fmla="*/ 0 w 644"/>
              <a:gd name="T7" fmla="*/ 272 h 476"/>
            </a:gdLst>
            <a:ahLst/>
            <a:cxnLst>
              <a:cxn ang="0">
                <a:pos x="T0" y="T1"/>
              </a:cxn>
              <a:cxn ang="0">
                <a:pos x="T2" y="T3"/>
              </a:cxn>
              <a:cxn ang="0">
                <a:pos x="T4" y="T5"/>
              </a:cxn>
              <a:cxn ang="0">
                <a:pos x="T6" y="T7"/>
              </a:cxn>
            </a:cxnLst>
            <a:rect l="0" t="0" r="r" b="b"/>
            <a:pathLst>
              <a:path w="644" h="476">
                <a:moveTo>
                  <a:pt x="0" y="272"/>
                </a:moveTo>
                <a:lnTo>
                  <a:pt x="644" y="0"/>
                </a:lnTo>
                <a:lnTo>
                  <a:pt x="640" y="476"/>
                </a:lnTo>
                <a:lnTo>
                  <a:pt x="0" y="272"/>
                </a:lnTo>
                <a:close/>
              </a:path>
            </a:pathLst>
          </a:custGeom>
          <a:pattFill prst="wdUpDiag">
            <a:fgClr>
              <a:schemeClr val="accent2"/>
            </a:fgClr>
            <a:bgClr>
              <a:schemeClr val="bg1"/>
            </a:bgClr>
          </a:patt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7508" name="Rectangle 4"/>
          <p:cNvSpPr>
            <a:spLocks noGrp="1" noChangeArrowheads="1"/>
          </p:cNvSpPr>
          <p:nvPr>
            <p:ph type="title"/>
          </p:nvPr>
        </p:nvSpPr>
        <p:spPr/>
        <p:txBody>
          <a:bodyPr/>
          <a:lstStyle/>
          <a:p>
            <a:r>
              <a:rPr lang="en-US" altLang="en-US" dirty="0" err="1" smtClean="0"/>
              <a:t>vspl</a:t>
            </a:r>
            <a:r>
              <a:rPr lang="en-US" altLang="en-US" dirty="0" smtClean="0"/>
              <a:t>/</a:t>
            </a:r>
            <a:r>
              <a:rPr lang="en-US" altLang="en-US" dirty="0" err="1" smtClean="0"/>
              <a:t>ecol</a:t>
            </a:r>
            <a:r>
              <a:rPr lang="en-US" altLang="en-US" dirty="0" smtClean="0"/>
              <a:t> restrictions</a:t>
            </a:r>
            <a:endParaRPr lang="en-US" altLang="en-US" dirty="0"/>
          </a:p>
        </p:txBody>
      </p:sp>
      <p:sp>
        <p:nvSpPr>
          <p:cNvPr id="917509" name="Arc 5"/>
          <p:cNvSpPr>
            <a:spLocks/>
          </p:cNvSpPr>
          <p:nvPr/>
        </p:nvSpPr>
        <p:spPr bwMode="auto">
          <a:xfrm rot="-10800000" flipH="1" flipV="1">
            <a:off x="3821113" y="1758950"/>
            <a:ext cx="1382712" cy="266700"/>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28575"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0" name="Arc 6"/>
          <p:cNvSpPr>
            <a:spLocks/>
          </p:cNvSpPr>
          <p:nvPr/>
        </p:nvSpPr>
        <p:spPr bwMode="auto">
          <a:xfrm rot="-21600000" flipH="1" flipV="1">
            <a:off x="3821113" y="2847975"/>
            <a:ext cx="1382712" cy="266700"/>
          </a:xfrm>
          <a:custGeom>
            <a:avLst/>
            <a:gdLst>
              <a:gd name="G0" fmla="+- 19468 0 0"/>
              <a:gd name="G1" fmla="+- 21600 0 0"/>
              <a:gd name="G2" fmla="+- 21600 0 0"/>
              <a:gd name="T0" fmla="*/ 0 w 38731"/>
              <a:gd name="T1" fmla="*/ 12244 h 21600"/>
              <a:gd name="T2" fmla="*/ 38731 w 38731"/>
              <a:gd name="T3" fmla="*/ 11828 h 21600"/>
              <a:gd name="T4" fmla="*/ 19468 w 38731"/>
              <a:gd name="T5" fmla="*/ 21600 h 21600"/>
            </a:gdLst>
            <a:ahLst/>
            <a:cxnLst>
              <a:cxn ang="0">
                <a:pos x="T0" y="T1"/>
              </a:cxn>
              <a:cxn ang="0">
                <a:pos x="T2" y="T3"/>
              </a:cxn>
              <a:cxn ang="0">
                <a:pos x="T4" y="T5"/>
              </a:cxn>
            </a:cxnLst>
            <a:rect l="0" t="0" r="r" b="b"/>
            <a:pathLst>
              <a:path w="38731" h="21600" fill="none" extrusionOk="0">
                <a:moveTo>
                  <a:pt x="-1" y="12243"/>
                </a:moveTo>
                <a:cubicBezTo>
                  <a:pt x="3596" y="4759"/>
                  <a:pt x="11164" y="0"/>
                  <a:pt x="19468" y="0"/>
                </a:cubicBezTo>
                <a:cubicBezTo>
                  <a:pt x="27604" y="0"/>
                  <a:pt x="35050" y="4571"/>
                  <a:pt x="38731" y="11827"/>
                </a:cubicBezTo>
              </a:path>
              <a:path w="38731" h="21600" stroke="0" extrusionOk="0">
                <a:moveTo>
                  <a:pt x="-1" y="12243"/>
                </a:moveTo>
                <a:cubicBezTo>
                  <a:pt x="3596" y="4759"/>
                  <a:pt x="11164" y="0"/>
                  <a:pt x="19468" y="0"/>
                </a:cubicBezTo>
                <a:cubicBezTo>
                  <a:pt x="27604" y="0"/>
                  <a:pt x="35050" y="4571"/>
                  <a:pt x="38731" y="11827"/>
                </a:cubicBezTo>
                <a:lnTo>
                  <a:pt x="19468" y="21600"/>
                </a:lnTo>
                <a:close/>
              </a:path>
            </a:pathLst>
          </a:custGeom>
          <a:noFill/>
          <a:ln w="28575"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1" name="Text Box 7"/>
          <p:cNvSpPr txBox="1">
            <a:spLocks noChangeArrowheads="1"/>
          </p:cNvSpPr>
          <p:nvPr/>
        </p:nvSpPr>
        <p:spPr bwMode="auto">
          <a:xfrm>
            <a:off x="4021138" y="1255713"/>
            <a:ext cx="995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800" i="1">
                <a:effectLst>
                  <a:outerShdw blurRad="38100" dist="38100" dir="2700000" algn="tl">
                    <a:srgbClr val="000000"/>
                  </a:outerShdw>
                </a:effectLst>
              </a:rPr>
              <a:t>vsplit</a:t>
            </a:r>
          </a:p>
        </p:txBody>
      </p:sp>
      <p:sp>
        <p:nvSpPr>
          <p:cNvPr id="917512" name="Text Box 8"/>
          <p:cNvSpPr txBox="1">
            <a:spLocks noChangeArrowheads="1"/>
          </p:cNvSpPr>
          <p:nvPr/>
        </p:nvSpPr>
        <p:spPr bwMode="auto">
          <a:xfrm>
            <a:off x="4162425" y="3025775"/>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US" altLang="en-US" sz="2800" i="1">
                <a:effectLst>
                  <a:outerShdw blurRad="38100" dist="38100" dir="2700000" algn="tl">
                    <a:srgbClr val="000000"/>
                  </a:outerShdw>
                </a:effectLst>
              </a:rPr>
              <a:t>ecol</a:t>
            </a:r>
          </a:p>
        </p:txBody>
      </p:sp>
      <p:sp>
        <p:nvSpPr>
          <p:cNvPr id="917513" name="Line 9"/>
          <p:cNvSpPr>
            <a:spLocks noChangeShapeType="1"/>
          </p:cNvSpPr>
          <p:nvPr/>
        </p:nvSpPr>
        <p:spPr bwMode="auto">
          <a:xfrm flipH="1">
            <a:off x="1600200" y="2317750"/>
            <a:ext cx="1023938" cy="1158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4" name="Line 10"/>
          <p:cNvSpPr>
            <a:spLocks noChangeShapeType="1"/>
          </p:cNvSpPr>
          <p:nvPr/>
        </p:nvSpPr>
        <p:spPr bwMode="auto">
          <a:xfrm>
            <a:off x="2624138" y="2317750"/>
            <a:ext cx="1022350" cy="1158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5" name="Line 11"/>
          <p:cNvSpPr>
            <a:spLocks noChangeShapeType="1"/>
          </p:cNvSpPr>
          <p:nvPr/>
        </p:nvSpPr>
        <p:spPr bwMode="auto">
          <a:xfrm flipH="1">
            <a:off x="2624138" y="1266825"/>
            <a:ext cx="730250" cy="10509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6" name="Line 12"/>
          <p:cNvSpPr>
            <a:spLocks noChangeShapeType="1"/>
          </p:cNvSpPr>
          <p:nvPr/>
        </p:nvSpPr>
        <p:spPr bwMode="auto">
          <a:xfrm flipH="1" flipV="1">
            <a:off x="3354388" y="1266825"/>
            <a:ext cx="292100" cy="11668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7" name="Line 13"/>
          <p:cNvSpPr>
            <a:spLocks noChangeShapeType="1"/>
          </p:cNvSpPr>
          <p:nvPr/>
        </p:nvSpPr>
        <p:spPr bwMode="auto">
          <a:xfrm flipH="1" flipV="1">
            <a:off x="1893888" y="1384300"/>
            <a:ext cx="730250" cy="9334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8" name="Line 14"/>
          <p:cNvSpPr>
            <a:spLocks noChangeShapeType="1"/>
          </p:cNvSpPr>
          <p:nvPr/>
        </p:nvSpPr>
        <p:spPr bwMode="auto">
          <a:xfrm flipH="1">
            <a:off x="1893888" y="1266825"/>
            <a:ext cx="1460500" cy="1174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19" name="Line 15"/>
          <p:cNvSpPr>
            <a:spLocks noChangeShapeType="1"/>
          </p:cNvSpPr>
          <p:nvPr/>
        </p:nvSpPr>
        <p:spPr bwMode="auto">
          <a:xfrm flipV="1">
            <a:off x="1600200" y="1384300"/>
            <a:ext cx="293688" cy="10493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0" name="Line 16"/>
          <p:cNvSpPr>
            <a:spLocks noChangeShapeType="1"/>
          </p:cNvSpPr>
          <p:nvPr/>
        </p:nvSpPr>
        <p:spPr bwMode="auto">
          <a:xfrm flipH="1">
            <a:off x="2112963" y="2317750"/>
            <a:ext cx="511175" cy="10414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1" name="Line 17"/>
          <p:cNvSpPr>
            <a:spLocks noChangeShapeType="1"/>
          </p:cNvSpPr>
          <p:nvPr/>
        </p:nvSpPr>
        <p:spPr bwMode="auto">
          <a:xfrm flipH="1" flipV="1">
            <a:off x="2624138" y="2317750"/>
            <a:ext cx="384175" cy="11430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2" name="Line 18"/>
          <p:cNvSpPr>
            <a:spLocks noChangeShapeType="1"/>
          </p:cNvSpPr>
          <p:nvPr/>
        </p:nvSpPr>
        <p:spPr bwMode="auto">
          <a:xfrm>
            <a:off x="1600200" y="2433638"/>
            <a:ext cx="512763" cy="9255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3" name="Line 19"/>
          <p:cNvSpPr>
            <a:spLocks noChangeShapeType="1"/>
          </p:cNvSpPr>
          <p:nvPr/>
        </p:nvSpPr>
        <p:spPr bwMode="auto">
          <a:xfrm flipH="1" flipV="1">
            <a:off x="2112963" y="3359150"/>
            <a:ext cx="895350" cy="1016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4" name="Line 20"/>
          <p:cNvSpPr>
            <a:spLocks noChangeShapeType="1"/>
          </p:cNvSpPr>
          <p:nvPr/>
        </p:nvSpPr>
        <p:spPr bwMode="auto">
          <a:xfrm flipH="1">
            <a:off x="3008313" y="2433638"/>
            <a:ext cx="638175" cy="10271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5" name="Oval 21"/>
          <p:cNvSpPr>
            <a:spLocks noChangeArrowheads="1"/>
          </p:cNvSpPr>
          <p:nvPr/>
        </p:nvSpPr>
        <p:spPr bwMode="blackWhite">
          <a:xfrm>
            <a:off x="2566988" y="2273300"/>
            <a:ext cx="119062" cy="9366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26" name="Rectangle 22"/>
          <p:cNvSpPr>
            <a:spLocks noChangeArrowheads="1"/>
          </p:cNvSpPr>
          <p:nvPr/>
        </p:nvSpPr>
        <p:spPr bwMode="auto">
          <a:xfrm>
            <a:off x="1749425" y="1685925"/>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n1</a:t>
            </a:r>
            <a:endParaRPr lang="en-US" altLang="en-US" sz="3000" i="1">
              <a:effectLst>
                <a:outerShdw blurRad="38100" dist="38100" dir="2700000" algn="tl">
                  <a:srgbClr val="000000"/>
                </a:outerShdw>
              </a:effectLst>
            </a:endParaRPr>
          </a:p>
        </p:txBody>
      </p:sp>
      <p:sp>
        <p:nvSpPr>
          <p:cNvPr id="917527" name="Rectangle 23"/>
          <p:cNvSpPr>
            <a:spLocks noChangeArrowheads="1"/>
          </p:cNvSpPr>
          <p:nvPr/>
        </p:nvSpPr>
        <p:spPr bwMode="auto">
          <a:xfrm>
            <a:off x="1774825" y="2362200"/>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n0</a:t>
            </a:r>
            <a:endParaRPr lang="en-US" altLang="en-US" sz="3000" i="1">
              <a:effectLst>
                <a:outerShdw blurRad="38100" dist="38100" dir="2700000" algn="tl">
                  <a:srgbClr val="000000"/>
                </a:outerShdw>
              </a:effectLst>
            </a:endParaRPr>
          </a:p>
        </p:txBody>
      </p:sp>
      <p:sp useBgFill="1">
        <p:nvSpPr>
          <p:cNvPr id="917528" name="Rectangle 24"/>
          <p:cNvSpPr>
            <a:spLocks noChangeArrowheads="1"/>
          </p:cNvSpPr>
          <p:nvPr/>
        </p:nvSpPr>
        <p:spPr bwMode="invGray">
          <a:xfrm>
            <a:off x="2427288" y="2133600"/>
            <a:ext cx="368300" cy="42545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0" anchor="ct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s</a:t>
            </a:r>
          </a:p>
        </p:txBody>
      </p:sp>
      <p:sp>
        <p:nvSpPr>
          <p:cNvPr id="917529" name="Rectangle 25"/>
          <p:cNvSpPr>
            <a:spLocks noChangeArrowheads="1"/>
          </p:cNvSpPr>
          <p:nvPr/>
        </p:nvSpPr>
        <p:spPr bwMode="auto">
          <a:xfrm>
            <a:off x="2967038" y="1733550"/>
            <a:ext cx="5730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n3</a:t>
            </a:r>
            <a:endParaRPr lang="en-US" altLang="en-US" sz="3000" i="1">
              <a:effectLst>
                <a:outerShdw blurRad="38100" dist="38100" dir="2700000" algn="tl">
                  <a:srgbClr val="000000"/>
                </a:outerShdw>
              </a:effectLst>
            </a:endParaRPr>
          </a:p>
        </p:txBody>
      </p:sp>
      <p:sp>
        <p:nvSpPr>
          <p:cNvPr id="917530" name="Rectangle 26"/>
          <p:cNvSpPr>
            <a:spLocks noChangeArrowheads="1"/>
          </p:cNvSpPr>
          <p:nvPr/>
        </p:nvSpPr>
        <p:spPr bwMode="auto">
          <a:xfrm>
            <a:off x="2811463" y="2381250"/>
            <a:ext cx="5730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n2</a:t>
            </a:r>
            <a:endParaRPr lang="en-US" altLang="en-US" sz="3000" i="1">
              <a:effectLst>
                <a:outerShdw blurRad="38100" dist="38100" dir="2700000" algn="tl">
                  <a:srgbClr val="000000"/>
                </a:outerShdw>
              </a:effectLst>
            </a:endParaRPr>
          </a:p>
        </p:txBody>
      </p:sp>
      <p:sp>
        <p:nvSpPr>
          <p:cNvPr id="917531" name="Line 27"/>
          <p:cNvSpPr>
            <a:spLocks noChangeShapeType="1"/>
          </p:cNvSpPr>
          <p:nvPr/>
        </p:nvSpPr>
        <p:spPr bwMode="auto">
          <a:xfrm>
            <a:off x="6367463" y="1847850"/>
            <a:ext cx="0" cy="1050925"/>
          </a:xfrm>
          <a:prstGeom prst="line">
            <a:avLst/>
          </a:prstGeom>
          <a:noFill/>
          <a:ln w="508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2" name="Line 28"/>
          <p:cNvSpPr>
            <a:spLocks noChangeShapeType="1"/>
          </p:cNvSpPr>
          <p:nvPr/>
        </p:nvSpPr>
        <p:spPr bwMode="auto">
          <a:xfrm flipV="1">
            <a:off x="5346700" y="1981200"/>
            <a:ext cx="1054100" cy="4524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3" name="Line 29"/>
          <p:cNvSpPr>
            <a:spLocks noChangeShapeType="1"/>
          </p:cNvSpPr>
          <p:nvPr/>
        </p:nvSpPr>
        <p:spPr bwMode="auto">
          <a:xfrm flipH="1" flipV="1">
            <a:off x="5346700" y="2433638"/>
            <a:ext cx="977900" cy="30956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4" name="Line 30"/>
          <p:cNvSpPr>
            <a:spLocks noChangeShapeType="1"/>
          </p:cNvSpPr>
          <p:nvPr/>
        </p:nvSpPr>
        <p:spPr bwMode="auto">
          <a:xfrm>
            <a:off x="6338888" y="1971675"/>
            <a:ext cx="1052512" cy="4619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5" name="Line 31"/>
          <p:cNvSpPr>
            <a:spLocks noChangeShapeType="1"/>
          </p:cNvSpPr>
          <p:nvPr/>
        </p:nvSpPr>
        <p:spPr bwMode="auto">
          <a:xfrm flipV="1">
            <a:off x="6400800" y="2433638"/>
            <a:ext cx="990600" cy="30956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6" name="Line 32"/>
          <p:cNvSpPr>
            <a:spLocks noChangeShapeType="1"/>
          </p:cNvSpPr>
          <p:nvPr/>
        </p:nvSpPr>
        <p:spPr bwMode="auto">
          <a:xfrm flipH="1">
            <a:off x="6376988" y="1266825"/>
            <a:ext cx="720725" cy="7143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7" name="Line 33"/>
          <p:cNvSpPr>
            <a:spLocks noChangeShapeType="1"/>
          </p:cNvSpPr>
          <p:nvPr/>
        </p:nvSpPr>
        <p:spPr bwMode="auto">
          <a:xfrm flipH="1" flipV="1">
            <a:off x="7097713" y="1266825"/>
            <a:ext cx="293687" cy="116681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8" name="Line 34"/>
          <p:cNvSpPr>
            <a:spLocks noChangeShapeType="1"/>
          </p:cNvSpPr>
          <p:nvPr/>
        </p:nvSpPr>
        <p:spPr bwMode="auto">
          <a:xfrm flipH="1" flipV="1">
            <a:off x="5638800" y="1384300"/>
            <a:ext cx="728663" cy="5969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39" name="Line 35"/>
          <p:cNvSpPr>
            <a:spLocks noChangeShapeType="1"/>
          </p:cNvSpPr>
          <p:nvPr/>
        </p:nvSpPr>
        <p:spPr bwMode="auto">
          <a:xfrm flipH="1">
            <a:off x="5638800" y="1266825"/>
            <a:ext cx="1458913" cy="11747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0" name="Line 36"/>
          <p:cNvSpPr>
            <a:spLocks noChangeShapeType="1"/>
          </p:cNvSpPr>
          <p:nvPr/>
        </p:nvSpPr>
        <p:spPr bwMode="auto">
          <a:xfrm flipV="1">
            <a:off x="5346700" y="1384300"/>
            <a:ext cx="292100" cy="10493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1" name="Line 37"/>
          <p:cNvSpPr>
            <a:spLocks noChangeShapeType="1"/>
          </p:cNvSpPr>
          <p:nvPr/>
        </p:nvSpPr>
        <p:spPr bwMode="auto">
          <a:xfrm flipH="1">
            <a:off x="5857875" y="2743200"/>
            <a:ext cx="542925" cy="61595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2" name="Line 38"/>
          <p:cNvSpPr>
            <a:spLocks noChangeShapeType="1"/>
          </p:cNvSpPr>
          <p:nvPr/>
        </p:nvSpPr>
        <p:spPr bwMode="auto">
          <a:xfrm flipH="1" flipV="1">
            <a:off x="6362700" y="2752725"/>
            <a:ext cx="388938" cy="708025"/>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3" name="Line 39"/>
          <p:cNvSpPr>
            <a:spLocks noChangeShapeType="1"/>
          </p:cNvSpPr>
          <p:nvPr/>
        </p:nvSpPr>
        <p:spPr bwMode="auto">
          <a:xfrm>
            <a:off x="5346700" y="2433638"/>
            <a:ext cx="511175" cy="9255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4" name="Line 40"/>
          <p:cNvSpPr>
            <a:spLocks noChangeShapeType="1"/>
          </p:cNvSpPr>
          <p:nvPr/>
        </p:nvSpPr>
        <p:spPr bwMode="auto">
          <a:xfrm flipH="1" flipV="1">
            <a:off x="5857875" y="3359150"/>
            <a:ext cx="893763" cy="1016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5" name="Line 41"/>
          <p:cNvSpPr>
            <a:spLocks noChangeShapeType="1"/>
          </p:cNvSpPr>
          <p:nvPr/>
        </p:nvSpPr>
        <p:spPr bwMode="auto">
          <a:xfrm flipH="1">
            <a:off x="6751638" y="2433638"/>
            <a:ext cx="639762" cy="1027112"/>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546" name="Rectangle 42"/>
          <p:cNvSpPr>
            <a:spLocks noChangeArrowheads="1"/>
          </p:cNvSpPr>
          <p:nvPr/>
        </p:nvSpPr>
        <p:spPr bwMode="auto">
          <a:xfrm>
            <a:off x="5461000" y="1628775"/>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n1</a:t>
            </a:r>
            <a:endParaRPr lang="en-US" altLang="en-US" sz="3000" i="1">
              <a:effectLst>
                <a:outerShdw blurRad="38100" dist="38100" dir="2700000" algn="tl">
                  <a:srgbClr val="000000"/>
                </a:outerShdw>
              </a:effectLst>
            </a:endParaRPr>
          </a:p>
        </p:txBody>
      </p:sp>
      <p:sp>
        <p:nvSpPr>
          <p:cNvPr id="917547" name="Rectangle 43"/>
          <p:cNvSpPr>
            <a:spLocks noChangeArrowheads="1"/>
          </p:cNvSpPr>
          <p:nvPr/>
        </p:nvSpPr>
        <p:spPr bwMode="auto">
          <a:xfrm>
            <a:off x="5534025" y="2495550"/>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n0</a:t>
            </a:r>
            <a:endParaRPr lang="en-US" altLang="en-US" sz="3000" i="1">
              <a:effectLst>
                <a:outerShdw blurRad="38100" dist="38100" dir="2700000" algn="tl">
                  <a:srgbClr val="000000"/>
                </a:outerShdw>
              </a:effectLst>
            </a:endParaRPr>
          </a:p>
        </p:txBody>
      </p:sp>
      <p:sp useBgFill="1">
        <p:nvSpPr>
          <p:cNvPr id="917548" name="Rectangle 44"/>
          <p:cNvSpPr>
            <a:spLocks noChangeArrowheads="1"/>
          </p:cNvSpPr>
          <p:nvPr/>
        </p:nvSpPr>
        <p:spPr bwMode="invGray">
          <a:xfrm>
            <a:off x="6184900" y="1711325"/>
            <a:ext cx="355600" cy="4159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0" anchor="ct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u</a:t>
            </a:r>
          </a:p>
        </p:txBody>
      </p:sp>
      <p:sp useBgFill="1">
        <p:nvSpPr>
          <p:cNvPr id="917549" name="Rectangle 45"/>
          <p:cNvSpPr>
            <a:spLocks noChangeArrowheads="1"/>
          </p:cNvSpPr>
          <p:nvPr/>
        </p:nvSpPr>
        <p:spPr bwMode="invGray">
          <a:xfrm>
            <a:off x="6219825" y="2603500"/>
            <a:ext cx="312738" cy="3778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0" anchor="ctr"/>
          <a:lstStyle/>
          <a:p>
            <a:pPr eaLnBrk="0" hangingPunct="0"/>
            <a:r>
              <a:rPr lang="en-US" altLang="en-US" sz="3000" i="1">
                <a:effectLst>
                  <a:outerShdw blurRad="38100" dist="38100" dir="2700000" algn="tl">
                    <a:srgbClr val="000000"/>
                  </a:outerShdw>
                </a:effectLst>
              </a:rPr>
              <a:t>v</a:t>
            </a:r>
            <a:r>
              <a:rPr lang="en-US" altLang="en-US" sz="3000" i="1" baseline="-25000">
                <a:effectLst>
                  <a:outerShdw blurRad="38100" dist="38100" dir="2700000" algn="tl">
                    <a:srgbClr val="000000"/>
                  </a:outerShdw>
                </a:effectLst>
              </a:rPr>
              <a:t>t</a:t>
            </a:r>
          </a:p>
        </p:txBody>
      </p:sp>
      <p:sp>
        <p:nvSpPr>
          <p:cNvPr id="917550" name="Rectangle 46"/>
          <p:cNvSpPr>
            <a:spLocks noChangeArrowheads="1"/>
          </p:cNvSpPr>
          <p:nvPr/>
        </p:nvSpPr>
        <p:spPr bwMode="auto">
          <a:xfrm>
            <a:off x="6721475" y="1590675"/>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n3</a:t>
            </a:r>
            <a:endParaRPr lang="en-US" altLang="en-US" sz="3000" i="1">
              <a:effectLst>
                <a:outerShdw blurRad="38100" dist="38100" dir="2700000" algn="tl">
                  <a:srgbClr val="000000"/>
                </a:outerShdw>
              </a:effectLst>
            </a:endParaRPr>
          </a:p>
        </p:txBody>
      </p:sp>
      <p:sp>
        <p:nvSpPr>
          <p:cNvPr id="917551" name="Rectangle 47"/>
          <p:cNvSpPr>
            <a:spLocks noChangeArrowheads="1"/>
          </p:cNvSpPr>
          <p:nvPr/>
        </p:nvSpPr>
        <p:spPr bwMode="auto">
          <a:xfrm>
            <a:off x="6502400" y="2562225"/>
            <a:ext cx="5730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i="1">
                <a:effectLst>
                  <a:outerShdw blurRad="38100" dist="38100" dir="2700000" algn="tl">
                    <a:srgbClr val="000000"/>
                  </a:outerShdw>
                </a:effectLst>
              </a:rPr>
              <a:t>f</a:t>
            </a:r>
            <a:r>
              <a:rPr lang="en-US" altLang="en-US" sz="3000" i="1" baseline="-25000">
                <a:effectLst>
                  <a:outerShdw blurRad="38100" dist="38100" dir="2700000" algn="tl">
                    <a:srgbClr val="000000"/>
                  </a:outerShdw>
                </a:effectLst>
              </a:rPr>
              <a:t>n2</a:t>
            </a:r>
            <a:endParaRPr lang="en-US" altLang="en-US" sz="3000" i="1">
              <a:effectLst>
                <a:outerShdw blurRad="38100" dist="38100" dir="2700000" algn="tl">
                  <a:srgbClr val="000000"/>
                </a:outerShdw>
              </a:effectLst>
            </a:endParaRPr>
          </a:p>
        </p:txBody>
      </p:sp>
      <p:grpSp>
        <p:nvGrpSpPr>
          <p:cNvPr id="917552" name="Group 48"/>
          <p:cNvGrpSpPr>
            <a:grpSpLocks/>
          </p:cNvGrpSpPr>
          <p:nvPr/>
        </p:nvGrpSpPr>
        <p:grpSpPr bwMode="auto">
          <a:xfrm>
            <a:off x="457200" y="1409700"/>
            <a:ext cx="6858000" cy="5143500"/>
            <a:chOff x="288" y="888"/>
            <a:chExt cx="4320" cy="3240"/>
          </a:xfrm>
        </p:grpSpPr>
        <p:sp>
          <p:nvSpPr>
            <p:cNvPr id="917553" name="Rectangle 49"/>
            <p:cNvSpPr>
              <a:spLocks noChangeArrowheads="1"/>
            </p:cNvSpPr>
            <p:nvPr/>
          </p:nvSpPr>
          <p:spPr bwMode="auto">
            <a:xfrm>
              <a:off x="288" y="2262"/>
              <a:ext cx="4320" cy="1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b="1">
                  <a:solidFill>
                    <a:schemeClr val="tx1"/>
                  </a:solidFill>
                  <a:latin typeface="Arial" panose="020B0604020202020204" pitchFamily="34" charset="0"/>
                </a:defRPr>
              </a:lvl1pPr>
              <a:lvl2pPr marL="742950" indent="-285750">
                <a:spcBef>
                  <a:spcPct val="20000"/>
                </a:spcBef>
                <a:buChar char="–"/>
                <a:defRPr sz="2800" b="1">
                  <a:solidFill>
                    <a:schemeClr val="tx1"/>
                  </a:solidFill>
                  <a:latin typeface="Arial" panose="020B0604020202020204" pitchFamily="34" charset="0"/>
                </a:defRPr>
              </a:lvl2pPr>
              <a:lvl3pPr marL="1143000" indent="-228600">
                <a:spcBef>
                  <a:spcPct val="20000"/>
                </a:spcBef>
                <a:buChar char="•"/>
                <a:defRPr sz="24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fontAlgn="base">
                <a:spcBef>
                  <a:spcPct val="20000"/>
                </a:spcBef>
                <a:spcAft>
                  <a:spcPct val="0"/>
                </a:spcAft>
                <a:buChar char="»"/>
                <a:defRPr sz="2000" b="1">
                  <a:solidFill>
                    <a:schemeClr val="tx1"/>
                  </a:solidFill>
                  <a:latin typeface="Arial" panose="020B0604020202020204" pitchFamily="34" charset="0"/>
                </a:defRPr>
              </a:lvl6pPr>
              <a:lvl7pPr marL="2971800" indent="-228600" fontAlgn="base">
                <a:spcBef>
                  <a:spcPct val="20000"/>
                </a:spcBef>
                <a:spcAft>
                  <a:spcPct val="0"/>
                </a:spcAft>
                <a:buChar char="»"/>
                <a:defRPr sz="2000" b="1">
                  <a:solidFill>
                    <a:schemeClr val="tx1"/>
                  </a:solidFill>
                  <a:latin typeface="Arial" panose="020B0604020202020204" pitchFamily="34" charset="0"/>
                </a:defRPr>
              </a:lvl7pPr>
              <a:lvl8pPr marL="3429000" indent="-228600" fontAlgn="base">
                <a:spcBef>
                  <a:spcPct val="20000"/>
                </a:spcBef>
                <a:spcAft>
                  <a:spcPct val="0"/>
                </a:spcAft>
                <a:buChar char="»"/>
                <a:defRPr sz="2000" b="1">
                  <a:solidFill>
                    <a:schemeClr val="tx1"/>
                  </a:solidFill>
                  <a:latin typeface="Arial" panose="020B0604020202020204" pitchFamily="34" charset="0"/>
                </a:defRPr>
              </a:lvl8pPr>
              <a:lvl9pPr marL="3886200" indent="-228600" fontAlgn="base">
                <a:spcBef>
                  <a:spcPct val="20000"/>
                </a:spcBef>
                <a:spcAft>
                  <a:spcPct val="0"/>
                </a:spcAft>
                <a:buChar char="»"/>
                <a:defRPr sz="2000" b="1">
                  <a:solidFill>
                    <a:schemeClr val="tx1"/>
                  </a:solidFill>
                  <a:latin typeface="Arial" panose="020B0604020202020204" pitchFamily="34" charset="0"/>
                </a:defRPr>
              </a:lvl9pPr>
            </a:lstStyle>
            <a:p>
              <a:pPr lvl="1">
                <a:spcBef>
                  <a:spcPct val="0"/>
                </a:spcBef>
              </a:pPr>
              <a:r>
                <a:rPr lang="en-US" altLang="en-US" i="1"/>
                <a:t>vsplit</a:t>
              </a:r>
              <a:r>
                <a:rPr lang="en-US" altLang="en-US"/>
                <a:t> legal if:</a:t>
              </a:r>
            </a:p>
            <a:p>
              <a:pPr lvl="2">
                <a:spcBef>
                  <a:spcPct val="0"/>
                </a:spcBef>
              </a:pPr>
              <a:r>
                <a:rPr lang="en-US" altLang="en-US" i="1"/>
                <a:t>v</a:t>
              </a:r>
              <a:r>
                <a:rPr lang="en-US" altLang="en-US" i="1" baseline="-25000"/>
                <a:t>s</a:t>
              </a:r>
              <a:r>
                <a:rPr lang="en-US" altLang="en-US"/>
                <a:t> is active</a:t>
              </a:r>
            </a:p>
            <a:p>
              <a:pPr lvl="2">
                <a:spcBef>
                  <a:spcPct val="0"/>
                </a:spcBef>
              </a:pPr>
              <a:r>
                <a:rPr lang="en-US" altLang="en-US" i="1"/>
                <a:t>f</a:t>
              </a:r>
              <a:r>
                <a:rPr lang="en-US" altLang="en-US" i="1" baseline="-25000"/>
                <a:t>n0</a:t>
              </a:r>
              <a:r>
                <a:rPr lang="en-US" altLang="en-US" i="1"/>
                <a:t>,f</a:t>
              </a:r>
              <a:r>
                <a:rPr lang="en-US" altLang="en-US" i="1" baseline="-25000"/>
                <a:t>n1</a:t>
              </a:r>
              <a:r>
                <a:rPr lang="en-US" altLang="en-US" i="1"/>
                <a:t>,f</a:t>
              </a:r>
              <a:r>
                <a:rPr lang="en-US" altLang="en-US" i="1" baseline="-25000"/>
                <a:t>n2</a:t>
              </a:r>
              <a:r>
                <a:rPr lang="en-US" altLang="en-US" i="1"/>
                <a:t>,f</a:t>
              </a:r>
              <a:r>
                <a:rPr lang="en-US" altLang="en-US" i="1" baseline="-25000"/>
                <a:t>n3</a:t>
              </a:r>
              <a:r>
                <a:rPr lang="en-US" altLang="en-US"/>
                <a:t> are active</a:t>
              </a:r>
            </a:p>
            <a:p>
              <a:pPr lvl="1">
                <a:spcBef>
                  <a:spcPct val="50000"/>
                </a:spcBef>
              </a:pPr>
              <a:r>
                <a:rPr lang="en-US" altLang="en-US" i="1"/>
                <a:t>ecol</a:t>
              </a:r>
              <a:r>
                <a:rPr lang="en-US" altLang="en-US"/>
                <a:t> legal if:</a:t>
              </a:r>
            </a:p>
            <a:p>
              <a:pPr lvl="2">
                <a:spcBef>
                  <a:spcPct val="0"/>
                </a:spcBef>
              </a:pPr>
              <a:r>
                <a:rPr lang="en-US" altLang="en-US"/>
                <a:t>v</a:t>
              </a:r>
              <a:r>
                <a:rPr lang="en-US" altLang="en-US" baseline="-25000"/>
                <a:t>t</a:t>
              </a:r>
              <a:r>
                <a:rPr lang="en-US" altLang="en-US"/>
                <a:t>,v</a:t>
              </a:r>
              <a:r>
                <a:rPr lang="en-US" altLang="en-US" baseline="-25000"/>
                <a:t>u</a:t>
              </a:r>
              <a:r>
                <a:rPr lang="en-US" altLang="en-US"/>
                <a:t> are active</a:t>
              </a:r>
            </a:p>
            <a:p>
              <a:pPr lvl="2">
                <a:spcBef>
                  <a:spcPct val="0"/>
                </a:spcBef>
              </a:pPr>
              <a:r>
                <a:rPr lang="en-US" altLang="en-US" i="1"/>
                <a:t>f</a:t>
              </a:r>
              <a:r>
                <a:rPr lang="en-US" altLang="en-US" i="1" baseline="-25000"/>
                <a:t>n0</a:t>
              </a:r>
              <a:r>
                <a:rPr lang="en-US" altLang="en-US" i="1"/>
                <a:t>,f</a:t>
              </a:r>
              <a:r>
                <a:rPr lang="en-US" altLang="en-US" i="1" baseline="-25000"/>
                <a:t>n1</a:t>
              </a:r>
              <a:r>
                <a:rPr lang="en-US" altLang="en-US" i="1"/>
                <a:t>,f</a:t>
              </a:r>
              <a:r>
                <a:rPr lang="en-US" altLang="en-US" i="1" baseline="-25000"/>
                <a:t>n2</a:t>
              </a:r>
              <a:r>
                <a:rPr lang="en-US" altLang="en-US" i="1"/>
                <a:t>,f</a:t>
              </a:r>
              <a:r>
                <a:rPr lang="en-US" altLang="en-US" i="1" baseline="-25000"/>
                <a:t>n3</a:t>
              </a:r>
              <a:r>
                <a:rPr lang="en-US" altLang="en-US"/>
                <a:t> are adjacent</a:t>
              </a:r>
            </a:p>
          </p:txBody>
        </p:sp>
        <p:sp>
          <p:nvSpPr>
            <p:cNvPr id="917554" name="Freeform 50"/>
            <p:cNvSpPr>
              <a:spLocks/>
            </p:cNvSpPr>
            <p:nvPr/>
          </p:nvSpPr>
          <p:spPr bwMode="auto">
            <a:xfrm>
              <a:off x="1062" y="896"/>
              <a:ext cx="1182" cy="1159"/>
            </a:xfrm>
            <a:custGeom>
              <a:avLst/>
              <a:gdLst>
                <a:gd name="T0" fmla="*/ 0 w 1182"/>
                <a:gd name="T1" fmla="*/ 625 h 1159"/>
                <a:gd name="T2" fmla="*/ 146 w 1182"/>
                <a:gd name="T3" fmla="*/ 64 h 1159"/>
                <a:gd name="T4" fmla="*/ 444 w 1182"/>
                <a:gd name="T5" fmla="*/ 436 h 1159"/>
                <a:gd name="T6" fmla="*/ 726 w 1182"/>
                <a:gd name="T7" fmla="*/ 442 h 1159"/>
                <a:gd name="T8" fmla="*/ 1034 w 1182"/>
                <a:gd name="T9" fmla="*/ 0 h 1159"/>
                <a:gd name="T10" fmla="*/ 1182 w 1182"/>
                <a:gd name="T11" fmla="*/ 625 h 1159"/>
                <a:gd name="T12" fmla="*/ 852 w 1182"/>
                <a:gd name="T13" fmla="*/ 1159 h 1159"/>
                <a:gd name="T14" fmla="*/ 696 w 1182"/>
                <a:gd name="T15" fmla="*/ 716 h 1159"/>
                <a:gd name="T16" fmla="*/ 462 w 1182"/>
                <a:gd name="T17" fmla="*/ 715 h 1159"/>
                <a:gd name="T18" fmla="*/ 273 w 1182"/>
                <a:gd name="T19" fmla="*/ 1132 h 1159"/>
                <a:gd name="T20" fmla="*/ 0 w 1182"/>
                <a:gd name="T21" fmla="*/ 625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2" h="1159">
                  <a:moveTo>
                    <a:pt x="0" y="625"/>
                  </a:moveTo>
                  <a:lnTo>
                    <a:pt x="146" y="64"/>
                  </a:lnTo>
                  <a:lnTo>
                    <a:pt x="444" y="436"/>
                  </a:lnTo>
                  <a:lnTo>
                    <a:pt x="726" y="442"/>
                  </a:lnTo>
                  <a:lnTo>
                    <a:pt x="1034" y="0"/>
                  </a:lnTo>
                  <a:lnTo>
                    <a:pt x="1182" y="625"/>
                  </a:lnTo>
                  <a:lnTo>
                    <a:pt x="852" y="1159"/>
                  </a:lnTo>
                  <a:lnTo>
                    <a:pt x="696" y="716"/>
                  </a:lnTo>
                  <a:lnTo>
                    <a:pt x="462" y="715"/>
                  </a:lnTo>
                  <a:lnTo>
                    <a:pt x="273" y="1132"/>
                  </a:lnTo>
                  <a:lnTo>
                    <a:pt x="0" y="625"/>
                  </a:lnTo>
                  <a:close/>
                </a:path>
              </a:pathLst>
            </a:custGeom>
            <a:noFill/>
            <a:ln w="38100"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17555" name="Freeform 51"/>
            <p:cNvSpPr>
              <a:spLocks/>
            </p:cNvSpPr>
            <p:nvPr/>
          </p:nvSpPr>
          <p:spPr bwMode="auto">
            <a:xfrm>
              <a:off x="3417" y="888"/>
              <a:ext cx="1191" cy="1188"/>
            </a:xfrm>
            <a:custGeom>
              <a:avLst/>
              <a:gdLst>
                <a:gd name="T0" fmla="*/ 0 w 1191"/>
                <a:gd name="T1" fmla="*/ 639 h 1188"/>
                <a:gd name="T2" fmla="*/ 155 w 1191"/>
                <a:gd name="T3" fmla="*/ 72 h 1188"/>
                <a:gd name="T4" fmla="*/ 318 w 1191"/>
                <a:gd name="T5" fmla="*/ 201 h 1188"/>
                <a:gd name="T6" fmla="*/ 819 w 1191"/>
                <a:gd name="T7" fmla="*/ 204 h 1188"/>
                <a:gd name="T8" fmla="*/ 1026 w 1191"/>
                <a:gd name="T9" fmla="*/ 0 h 1188"/>
                <a:gd name="T10" fmla="*/ 1191 w 1191"/>
                <a:gd name="T11" fmla="*/ 633 h 1188"/>
                <a:gd name="T12" fmla="*/ 840 w 1191"/>
                <a:gd name="T13" fmla="*/ 1188 h 1188"/>
                <a:gd name="T14" fmla="*/ 726 w 1191"/>
                <a:gd name="T15" fmla="*/ 990 h 1188"/>
                <a:gd name="T16" fmla="*/ 420 w 1191"/>
                <a:gd name="T17" fmla="*/ 987 h 1188"/>
                <a:gd name="T18" fmla="*/ 276 w 1191"/>
                <a:gd name="T19" fmla="*/ 1152 h 1188"/>
                <a:gd name="T20" fmla="*/ 0 w 1191"/>
                <a:gd name="T21" fmla="*/ 639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188">
                  <a:moveTo>
                    <a:pt x="0" y="639"/>
                  </a:moveTo>
                  <a:lnTo>
                    <a:pt x="155" y="72"/>
                  </a:lnTo>
                  <a:lnTo>
                    <a:pt x="318" y="201"/>
                  </a:lnTo>
                  <a:lnTo>
                    <a:pt x="819" y="204"/>
                  </a:lnTo>
                  <a:lnTo>
                    <a:pt x="1026" y="0"/>
                  </a:lnTo>
                  <a:lnTo>
                    <a:pt x="1191" y="633"/>
                  </a:lnTo>
                  <a:lnTo>
                    <a:pt x="840" y="1188"/>
                  </a:lnTo>
                  <a:lnTo>
                    <a:pt x="726" y="990"/>
                  </a:lnTo>
                  <a:lnTo>
                    <a:pt x="420" y="987"/>
                  </a:lnTo>
                  <a:lnTo>
                    <a:pt x="276" y="1152"/>
                  </a:lnTo>
                  <a:lnTo>
                    <a:pt x="0" y="639"/>
                  </a:lnTo>
                  <a:close/>
                </a:path>
              </a:pathLst>
            </a:custGeom>
            <a:noFill/>
            <a:ln w="38100" cap="flat" cmpd="sng">
              <a:solidFill>
                <a:schemeClr va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140254716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9554" name="Group 2"/>
          <p:cNvGrpSpPr>
            <a:grpSpLocks/>
          </p:cNvGrpSpPr>
          <p:nvPr/>
        </p:nvGrpSpPr>
        <p:grpSpPr bwMode="auto">
          <a:xfrm>
            <a:off x="152400" y="1266825"/>
            <a:ext cx="7905750" cy="3292475"/>
            <a:chOff x="5856" y="798"/>
            <a:chExt cx="4980" cy="2074"/>
          </a:xfrm>
        </p:grpSpPr>
        <p:sp>
          <p:nvSpPr>
            <p:cNvPr id="919555" name="Freeform 3"/>
            <p:cNvSpPr>
              <a:spLocks/>
            </p:cNvSpPr>
            <p:nvPr/>
          </p:nvSpPr>
          <p:spPr bwMode="gray">
            <a:xfrm>
              <a:off x="6109" y="798"/>
              <a:ext cx="4727" cy="1864"/>
            </a:xfrm>
            <a:custGeom>
              <a:avLst/>
              <a:gdLst>
                <a:gd name="T0" fmla="*/ 29 w 4727"/>
                <a:gd name="T1" fmla="*/ 1516 h 1864"/>
                <a:gd name="T2" fmla="*/ 47 w 4727"/>
                <a:gd name="T3" fmla="*/ 1276 h 1864"/>
                <a:gd name="T4" fmla="*/ 311 w 4727"/>
                <a:gd name="T5" fmla="*/ 1162 h 1864"/>
                <a:gd name="T6" fmla="*/ 839 w 4727"/>
                <a:gd name="T7" fmla="*/ 1156 h 1864"/>
                <a:gd name="T8" fmla="*/ 959 w 4727"/>
                <a:gd name="T9" fmla="*/ 1138 h 1864"/>
                <a:gd name="T10" fmla="*/ 1037 w 4727"/>
                <a:gd name="T11" fmla="*/ 1102 h 1864"/>
                <a:gd name="T12" fmla="*/ 1079 w 4727"/>
                <a:gd name="T13" fmla="*/ 1018 h 1864"/>
                <a:gd name="T14" fmla="*/ 1127 w 4727"/>
                <a:gd name="T15" fmla="*/ 814 h 1864"/>
                <a:gd name="T16" fmla="*/ 1181 w 4727"/>
                <a:gd name="T17" fmla="*/ 652 h 1864"/>
                <a:gd name="T18" fmla="*/ 1385 w 4727"/>
                <a:gd name="T19" fmla="*/ 592 h 1864"/>
                <a:gd name="T20" fmla="*/ 2693 w 4727"/>
                <a:gd name="T21" fmla="*/ 598 h 1864"/>
                <a:gd name="T22" fmla="*/ 2729 w 4727"/>
                <a:gd name="T23" fmla="*/ 646 h 1864"/>
                <a:gd name="T24" fmla="*/ 2771 w 4727"/>
                <a:gd name="T25" fmla="*/ 826 h 1864"/>
                <a:gd name="T26" fmla="*/ 2777 w 4727"/>
                <a:gd name="T27" fmla="*/ 1006 h 1864"/>
                <a:gd name="T28" fmla="*/ 2945 w 4727"/>
                <a:gd name="T29" fmla="*/ 1132 h 1864"/>
                <a:gd name="T30" fmla="*/ 3371 w 4727"/>
                <a:gd name="T31" fmla="*/ 1138 h 1864"/>
                <a:gd name="T32" fmla="*/ 3515 w 4727"/>
                <a:gd name="T33" fmla="*/ 808 h 1864"/>
                <a:gd name="T34" fmla="*/ 3653 w 4727"/>
                <a:gd name="T35" fmla="*/ 376 h 1864"/>
                <a:gd name="T36" fmla="*/ 3947 w 4727"/>
                <a:gd name="T37" fmla="*/ 70 h 1864"/>
                <a:gd name="T38" fmla="*/ 4217 w 4727"/>
                <a:gd name="T39" fmla="*/ 10 h 1864"/>
                <a:gd name="T40" fmla="*/ 4385 w 4727"/>
                <a:gd name="T41" fmla="*/ 10 h 1864"/>
                <a:gd name="T42" fmla="*/ 4595 w 4727"/>
                <a:gd name="T43" fmla="*/ 16 h 1864"/>
                <a:gd name="T44" fmla="*/ 4637 w 4727"/>
                <a:gd name="T45" fmla="*/ 76 h 1864"/>
                <a:gd name="T46" fmla="*/ 4673 w 4727"/>
                <a:gd name="T47" fmla="*/ 160 h 1864"/>
                <a:gd name="T48" fmla="*/ 4607 w 4727"/>
                <a:gd name="T49" fmla="*/ 562 h 1864"/>
                <a:gd name="T50" fmla="*/ 4421 w 4727"/>
                <a:gd name="T51" fmla="*/ 598 h 1864"/>
                <a:gd name="T52" fmla="*/ 3767 w 4727"/>
                <a:gd name="T53" fmla="*/ 616 h 1864"/>
                <a:gd name="T54" fmla="*/ 3701 w 4727"/>
                <a:gd name="T55" fmla="*/ 1102 h 1864"/>
                <a:gd name="T56" fmla="*/ 3821 w 4727"/>
                <a:gd name="T57" fmla="*/ 1486 h 1864"/>
                <a:gd name="T58" fmla="*/ 3659 w 4727"/>
                <a:gd name="T59" fmla="*/ 1804 h 1864"/>
                <a:gd name="T60" fmla="*/ 2915 w 4727"/>
                <a:gd name="T61" fmla="*/ 1846 h 1864"/>
                <a:gd name="T62" fmla="*/ 2681 w 4727"/>
                <a:gd name="T63" fmla="*/ 1828 h 1864"/>
                <a:gd name="T64" fmla="*/ 2573 w 4727"/>
                <a:gd name="T65" fmla="*/ 1804 h 1864"/>
                <a:gd name="T66" fmla="*/ 2519 w 4727"/>
                <a:gd name="T67" fmla="*/ 1786 h 1864"/>
                <a:gd name="T68" fmla="*/ 2495 w 4727"/>
                <a:gd name="T69" fmla="*/ 1768 h 1864"/>
                <a:gd name="T70" fmla="*/ 2477 w 4727"/>
                <a:gd name="T71" fmla="*/ 1762 h 1864"/>
                <a:gd name="T72" fmla="*/ 2453 w 4727"/>
                <a:gd name="T73" fmla="*/ 1738 h 1864"/>
                <a:gd name="T74" fmla="*/ 2435 w 4727"/>
                <a:gd name="T75" fmla="*/ 1714 h 1864"/>
                <a:gd name="T76" fmla="*/ 2411 w 4727"/>
                <a:gd name="T77" fmla="*/ 1696 h 1864"/>
                <a:gd name="T78" fmla="*/ 2357 w 4727"/>
                <a:gd name="T79" fmla="*/ 1600 h 1864"/>
                <a:gd name="T80" fmla="*/ 2345 w 4727"/>
                <a:gd name="T81" fmla="*/ 1552 h 1864"/>
                <a:gd name="T82" fmla="*/ 2123 w 4727"/>
                <a:gd name="T83" fmla="*/ 1198 h 1864"/>
                <a:gd name="T84" fmla="*/ 1871 w 4727"/>
                <a:gd name="T85" fmla="*/ 1156 h 1864"/>
                <a:gd name="T86" fmla="*/ 1655 w 4727"/>
                <a:gd name="T87" fmla="*/ 1174 h 1864"/>
                <a:gd name="T88" fmla="*/ 1583 w 4727"/>
                <a:gd name="T89" fmla="*/ 1324 h 1864"/>
                <a:gd name="T90" fmla="*/ 1493 w 4727"/>
                <a:gd name="T91" fmla="*/ 1672 h 1864"/>
                <a:gd name="T92" fmla="*/ 1409 w 4727"/>
                <a:gd name="T93" fmla="*/ 1726 h 1864"/>
                <a:gd name="T94" fmla="*/ 1169 w 4727"/>
                <a:gd name="T95" fmla="*/ 1768 h 1864"/>
                <a:gd name="T96" fmla="*/ 329 w 4727"/>
                <a:gd name="T97" fmla="*/ 1738 h 1864"/>
                <a:gd name="T98" fmla="*/ 71 w 4727"/>
                <a:gd name="T99" fmla="*/ 1702 h 1864"/>
                <a:gd name="T100" fmla="*/ 29 w 4727"/>
                <a:gd name="T101" fmla="*/ 1516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27" h="1864">
                  <a:moveTo>
                    <a:pt x="29" y="1516"/>
                  </a:moveTo>
                  <a:cubicBezTo>
                    <a:pt x="29" y="1450"/>
                    <a:pt x="0" y="1335"/>
                    <a:pt x="47" y="1276"/>
                  </a:cubicBezTo>
                  <a:cubicBezTo>
                    <a:pt x="94" y="1193"/>
                    <a:pt x="223" y="1164"/>
                    <a:pt x="311" y="1162"/>
                  </a:cubicBezTo>
                  <a:cubicBezTo>
                    <a:pt x="487" y="1158"/>
                    <a:pt x="663" y="1158"/>
                    <a:pt x="839" y="1156"/>
                  </a:cubicBezTo>
                  <a:cubicBezTo>
                    <a:pt x="881" y="1148"/>
                    <a:pt x="915" y="1142"/>
                    <a:pt x="959" y="1138"/>
                  </a:cubicBezTo>
                  <a:cubicBezTo>
                    <a:pt x="989" y="1128"/>
                    <a:pt x="1008" y="1112"/>
                    <a:pt x="1037" y="1102"/>
                  </a:cubicBezTo>
                  <a:cubicBezTo>
                    <a:pt x="1055" y="1075"/>
                    <a:pt x="1061" y="1045"/>
                    <a:pt x="1079" y="1018"/>
                  </a:cubicBezTo>
                  <a:cubicBezTo>
                    <a:pt x="1093" y="950"/>
                    <a:pt x="1112" y="882"/>
                    <a:pt x="1127" y="814"/>
                  </a:cubicBezTo>
                  <a:cubicBezTo>
                    <a:pt x="1138" y="766"/>
                    <a:pt x="1144" y="689"/>
                    <a:pt x="1181" y="652"/>
                  </a:cubicBezTo>
                  <a:cubicBezTo>
                    <a:pt x="1230" y="603"/>
                    <a:pt x="1321" y="599"/>
                    <a:pt x="1385" y="592"/>
                  </a:cubicBezTo>
                  <a:cubicBezTo>
                    <a:pt x="1821" y="594"/>
                    <a:pt x="2257" y="592"/>
                    <a:pt x="2693" y="598"/>
                  </a:cubicBezTo>
                  <a:cubicBezTo>
                    <a:pt x="2715" y="598"/>
                    <a:pt x="2722" y="632"/>
                    <a:pt x="2729" y="646"/>
                  </a:cubicBezTo>
                  <a:cubicBezTo>
                    <a:pt x="2758" y="704"/>
                    <a:pt x="2765" y="761"/>
                    <a:pt x="2771" y="826"/>
                  </a:cubicBezTo>
                  <a:cubicBezTo>
                    <a:pt x="2773" y="886"/>
                    <a:pt x="2774" y="946"/>
                    <a:pt x="2777" y="1006"/>
                  </a:cubicBezTo>
                  <a:cubicBezTo>
                    <a:pt x="2782" y="1107"/>
                    <a:pt x="2860" y="1120"/>
                    <a:pt x="2945" y="1132"/>
                  </a:cubicBezTo>
                  <a:cubicBezTo>
                    <a:pt x="3056" y="1146"/>
                    <a:pt x="3282" y="1149"/>
                    <a:pt x="3371" y="1138"/>
                  </a:cubicBezTo>
                  <a:cubicBezTo>
                    <a:pt x="3466" y="1084"/>
                    <a:pt x="3468" y="935"/>
                    <a:pt x="3515" y="808"/>
                  </a:cubicBezTo>
                  <a:cubicBezTo>
                    <a:pt x="3562" y="681"/>
                    <a:pt x="3581" y="499"/>
                    <a:pt x="3653" y="376"/>
                  </a:cubicBezTo>
                  <a:cubicBezTo>
                    <a:pt x="3725" y="253"/>
                    <a:pt x="3853" y="131"/>
                    <a:pt x="3947" y="70"/>
                  </a:cubicBezTo>
                  <a:cubicBezTo>
                    <a:pt x="4041" y="9"/>
                    <a:pt x="4144" y="20"/>
                    <a:pt x="4217" y="10"/>
                  </a:cubicBezTo>
                  <a:cubicBezTo>
                    <a:pt x="4290" y="0"/>
                    <a:pt x="4322" y="9"/>
                    <a:pt x="4385" y="10"/>
                  </a:cubicBezTo>
                  <a:cubicBezTo>
                    <a:pt x="4448" y="11"/>
                    <a:pt x="4553" y="5"/>
                    <a:pt x="4595" y="16"/>
                  </a:cubicBezTo>
                  <a:cubicBezTo>
                    <a:pt x="4618" y="18"/>
                    <a:pt x="4635" y="71"/>
                    <a:pt x="4637" y="76"/>
                  </a:cubicBezTo>
                  <a:cubicBezTo>
                    <a:pt x="4657" y="117"/>
                    <a:pt x="4664" y="115"/>
                    <a:pt x="4673" y="160"/>
                  </a:cubicBezTo>
                  <a:cubicBezTo>
                    <a:pt x="4681" y="260"/>
                    <a:pt x="4727" y="502"/>
                    <a:pt x="4607" y="562"/>
                  </a:cubicBezTo>
                  <a:cubicBezTo>
                    <a:pt x="4585" y="592"/>
                    <a:pt x="4449" y="575"/>
                    <a:pt x="4421" y="598"/>
                  </a:cubicBezTo>
                  <a:cubicBezTo>
                    <a:pt x="4281" y="607"/>
                    <a:pt x="3887" y="532"/>
                    <a:pt x="3767" y="616"/>
                  </a:cubicBezTo>
                  <a:cubicBezTo>
                    <a:pt x="3647" y="700"/>
                    <a:pt x="3692" y="957"/>
                    <a:pt x="3701" y="1102"/>
                  </a:cubicBezTo>
                  <a:cubicBezTo>
                    <a:pt x="3710" y="1247"/>
                    <a:pt x="3828" y="1369"/>
                    <a:pt x="3821" y="1486"/>
                  </a:cubicBezTo>
                  <a:cubicBezTo>
                    <a:pt x="3814" y="1603"/>
                    <a:pt x="3810" y="1744"/>
                    <a:pt x="3659" y="1804"/>
                  </a:cubicBezTo>
                  <a:cubicBezTo>
                    <a:pt x="3508" y="1864"/>
                    <a:pt x="3078" y="1842"/>
                    <a:pt x="2915" y="1846"/>
                  </a:cubicBezTo>
                  <a:cubicBezTo>
                    <a:pt x="2867" y="1842"/>
                    <a:pt x="2750" y="1838"/>
                    <a:pt x="2681" y="1828"/>
                  </a:cubicBezTo>
                  <a:cubicBezTo>
                    <a:pt x="2607" y="1817"/>
                    <a:pt x="2627" y="1822"/>
                    <a:pt x="2573" y="1804"/>
                  </a:cubicBezTo>
                  <a:cubicBezTo>
                    <a:pt x="2555" y="1798"/>
                    <a:pt x="2519" y="1786"/>
                    <a:pt x="2519" y="1786"/>
                  </a:cubicBezTo>
                  <a:cubicBezTo>
                    <a:pt x="2511" y="1780"/>
                    <a:pt x="2504" y="1773"/>
                    <a:pt x="2495" y="1768"/>
                  </a:cubicBezTo>
                  <a:cubicBezTo>
                    <a:pt x="2490" y="1765"/>
                    <a:pt x="2481" y="1766"/>
                    <a:pt x="2477" y="1762"/>
                  </a:cubicBezTo>
                  <a:cubicBezTo>
                    <a:pt x="2445" y="1730"/>
                    <a:pt x="2501" y="1754"/>
                    <a:pt x="2453" y="1738"/>
                  </a:cubicBezTo>
                  <a:cubicBezTo>
                    <a:pt x="2447" y="1730"/>
                    <a:pt x="2442" y="1721"/>
                    <a:pt x="2435" y="1714"/>
                  </a:cubicBezTo>
                  <a:cubicBezTo>
                    <a:pt x="2428" y="1707"/>
                    <a:pt x="2418" y="1703"/>
                    <a:pt x="2411" y="1696"/>
                  </a:cubicBezTo>
                  <a:cubicBezTo>
                    <a:pt x="2386" y="1668"/>
                    <a:pt x="2371" y="1634"/>
                    <a:pt x="2357" y="1600"/>
                  </a:cubicBezTo>
                  <a:cubicBezTo>
                    <a:pt x="2348" y="1579"/>
                    <a:pt x="2352" y="1578"/>
                    <a:pt x="2345" y="1552"/>
                  </a:cubicBezTo>
                  <a:cubicBezTo>
                    <a:pt x="2309" y="1421"/>
                    <a:pt x="2282" y="1230"/>
                    <a:pt x="2123" y="1198"/>
                  </a:cubicBezTo>
                  <a:cubicBezTo>
                    <a:pt x="2085" y="1160"/>
                    <a:pt x="1915" y="1158"/>
                    <a:pt x="1871" y="1156"/>
                  </a:cubicBezTo>
                  <a:cubicBezTo>
                    <a:pt x="1785" y="1159"/>
                    <a:pt x="1703" y="1146"/>
                    <a:pt x="1655" y="1174"/>
                  </a:cubicBezTo>
                  <a:cubicBezTo>
                    <a:pt x="1607" y="1202"/>
                    <a:pt x="1610" y="1241"/>
                    <a:pt x="1583" y="1324"/>
                  </a:cubicBezTo>
                  <a:cubicBezTo>
                    <a:pt x="1575" y="1446"/>
                    <a:pt x="1561" y="1569"/>
                    <a:pt x="1493" y="1672"/>
                  </a:cubicBezTo>
                  <a:cubicBezTo>
                    <a:pt x="1476" y="1698"/>
                    <a:pt x="1435" y="1714"/>
                    <a:pt x="1409" y="1726"/>
                  </a:cubicBezTo>
                  <a:cubicBezTo>
                    <a:pt x="1334" y="1761"/>
                    <a:pt x="1252" y="1760"/>
                    <a:pt x="1169" y="1768"/>
                  </a:cubicBezTo>
                  <a:cubicBezTo>
                    <a:pt x="989" y="1770"/>
                    <a:pt x="512" y="1749"/>
                    <a:pt x="329" y="1738"/>
                  </a:cubicBezTo>
                  <a:cubicBezTo>
                    <a:pt x="146" y="1727"/>
                    <a:pt x="121" y="1739"/>
                    <a:pt x="71" y="1702"/>
                  </a:cubicBezTo>
                  <a:cubicBezTo>
                    <a:pt x="21" y="1665"/>
                    <a:pt x="38" y="1555"/>
                    <a:pt x="29" y="1516"/>
                  </a:cubicBezTo>
                  <a:close/>
                </a:path>
              </a:pathLst>
            </a:custGeom>
            <a:noFill/>
            <a:ln w="19050" cap="flat"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56" name="Text Box 4"/>
            <p:cNvSpPr txBox="1">
              <a:spLocks noChangeArrowheads="1"/>
            </p:cNvSpPr>
            <p:nvPr/>
          </p:nvSpPr>
          <p:spPr bwMode="gray">
            <a:xfrm>
              <a:off x="5856" y="2526"/>
              <a:ext cx="172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3000">
                  <a:solidFill>
                    <a:schemeClr val="accent2"/>
                  </a:solidFill>
                  <a:effectLst>
                    <a:outerShdw blurRad="38100" dist="38100" dir="2700000" algn="tl">
                      <a:srgbClr val="000000"/>
                    </a:outerShdw>
                  </a:effectLst>
                </a:rPr>
                <a:t>previous mesh</a:t>
              </a:r>
            </a:p>
          </p:txBody>
        </p:sp>
      </p:grpSp>
      <p:sp useBgFill="1">
        <p:nvSpPr>
          <p:cNvPr id="919557" name="Rectangle 5"/>
          <p:cNvSpPr>
            <a:spLocks noChangeArrowheads="1"/>
          </p:cNvSpPr>
          <p:nvPr/>
        </p:nvSpPr>
        <p:spPr bwMode="white">
          <a:xfrm>
            <a:off x="0" y="1219200"/>
            <a:ext cx="9144000" cy="4038600"/>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useBgFill="1">
        <p:nvSpPr>
          <p:cNvPr id="919558" name="AutoShape 6"/>
          <p:cNvSpPr>
            <a:spLocks noChangeArrowheads="1"/>
          </p:cNvSpPr>
          <p:nvPr/>
        </p:nvSpPr>
        <p:spPr bwMode="invGray">
          <a:xfrm>
            <a:off x="5181600" y="23622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5</a:t>
            </a:r>
            <a:endParaRPr lang="en-US" altLang="en-US" sz="3000">
              <a:effectLst>
                <a:outerShdw blurRad="38100" dist="38100" dir="2700000" algn="tl">
                  <a:srgbClr val="000000"/>
                </a:outerShdw>
              </a:effectLst>
            </a:endParaRPr>
          </a:p>
        </p:txBody>
      </p:sp>
      <p:sp useBgFill="1">
        <p:nvSpPr>
          <p:cNvPr id="919559" name="AutoShape 7"/>
          <p:cNvSpPr>
            <a:spLocks noChangeArrowheads="1"/>
          </p:cNvSpPr>
          <p:nvPr/>
        </p:nvSpPr>
        <p:spPr bwMode="invGray">
          <a:xfrm>
            <a:off x="1447800" y="23622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sp>
        <p:nvSpPr>
          <p:cNvPr id="919560" name="AutoShape 8"/>
          <p:cNvSpPr>
            <a:spLocks noChangeArrowheads="1"/>
          </p:cNvSpPr>
          <p:nvPr/>
        </p:nvSpPr>
        <p:spPr bwMode="invGray">
          <a:xfrm>
            <a:off x="2667000" y="23622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9561" name="AutoShape 9"/>
          <p:cNvSpPr>
            <a:spLocks noChangeArrowheads="1"/>
          </p:cNvSpPr>
          <p:nvPr/>
        </p:nvSpPr>
        <p:spPr bwMode="invGray">
          <a:xfrm>
            <a:off x="3962400" y="23622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sp useBgFill="1">
        <p:nvSpPr>
          <p:cNvPr id="919562" name="AutoShape 10"/>
          <p:cNvSpPr>
            <a:spLocks noChangeArrowheads="1"/>
          </p:cNvSpPr>
          <p:nvPr/>
        </p:nvSpPr>
        <p:spPr bwMode="invGray">
          <a:xfrm>
            <a:off x="6477000" y="23622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useBgFill="1">
        <p:nvSpPr>
          <p:cNvPr id="919563" name="AutoShape 11"/>
          <p:cNvSpPr>
            <a:spLocks noChangeArrowheads="1"/>
          </p:cNvSpPr>
          <p:nvPr/>
        </p:nvSpPr>
        <p:spPr bwMode="invGray">
          <a:xfrm>
            <a:off x="7696200" y="23622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p:nvSpPr>
          <p:cNvPr id="919564" name="AutoShape 12"/>
          <p:cNvSpPr>
            <a:spLocks noChangeArrowheads="1"/>
          </p:cNvSpPr>
          <p:nvPr/>
        </p:nvSpPr>
        <p:spPr bwMode="invGray">
          <a:xfrm>
            <a:off x="5791200" y="3352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sp>
        <p:nvSpPr>
          <p:cNvPr id="919565" name="AutoShape 13"/>
          <p:cNvSpPr>
            <a:spLocks noChangeArrowheads="1"/>
          </p:cNvSpPr>
          <p:nvPr/>
        </p:nvSpPr>
        <p:spPr bwMode="invGray">
          <a:xfrm>
            <a:off x="838200" y="3352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sp>
        <p:nvSpPr>
          <p:cNvPr id="919566" name="AutoShape 14"/>
          <p:cNvSpPr>
            <a:spLocks noChangeArrowheads="1"/>
          </p:cNvSpPr>
          <p:nvPr/>
        </p:nvSpPr>
        <p:spPr bwMode="invGray">
          <a:xfrm>
            <a:off x="2057400" y="3352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13</a:t>
            </a:r>
            <a:endParaRPr lang="en-US" altLang="en-US" sz="3000">
              <a:effectLst>
                <a:outerShdw blurRad="38100" dist="38100" dir="2700000" algn="tl">
                  <a:srgbClr val="000000"/>
                </a:outerShdw>
              </a:effectLst>
            </a:endParaRPr>
          </a:p>
        </p:txBody>
      </p:sp>
      <p:sp useBgFill="1">
        <p:nvSpPr>
          <p:cNvPr id="919567" name="AutoShape 15"/>
          <p:cNvSpPr>
            <a:spLocks noChangeArrowheads="1"/>
          </p:cNvSpPr>
          <p:nvPr/>
        </p:nvSpPr>
        <p:spPr bwMode="invGray">
          <a:xfrm>
            <a:off x="2057400" y="13716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a:t>
            </a:r>
            <a:endParaRPr lang="en-US" altLang="en-US" sz="3000">
              <a:effectLst>
                <a:outerShdw blurRad="38100" dist="38100" dir="2700000" algn="tl">
                  <a:srgbClr val="000000"/>
                </a:outerShdw>
              </a:effectLst>
            </a:endParaRPr>
          </a:p>
        </p:txBody>
      </p:sp>
      <p:sp useBgFill="1">
        <p:nvSpPr>
          <p:cNvPr id="919568" name="AutoShape 16"/>
          <p:cNvSpPr>
            <a:spLocks noChangeArrowheads="1"/>
          </p:cNvSpPr>
          <p:nvPr/>
        </p:nvSpPr>
        <p:spPr bwMode="invGray">
          <a:xfrm>
            <a:off x="4572000" y="13716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2</a:t>
            </a:r>
            <a:endParaRPr lang="en-US" altLang="en-US" sz="3000">
              <a:effectLst>
                <a:outerShdw blurRad="38100" dist="38100" dir="2700000" algn="tl">
                  <a:srgbClr val="000000"/>
                </a:outerShdw>
              </a:effectLst>
            </a:endParaRPr>
          </a:p>
        </p:txBody>
      </p:sp>
      <p:sp>
        <p:nvSpPr>
          <p:cNvPr id="919569" name="AutoShape 17"/>
          <p:cNvSpPr>
            <a:spLocks noChangeArrowheads="1"/>
          </p:cNvSpPr>
          <p:nvPr/>
        </p:nvSpPr>
        <p:spPr bwMode="invGray">
          <a:xfrm>
            <a:off x="7086600" y="13716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sp>
        <p:nvSpPr>
          <p:cNvPr id="919570" name="Rectangle 18"/>
          <p:cNvSpPr>
            <a:spLocks noGrp="1" noChangeArrowheads="1"/>
          </p:cNvSpPr>
          <p:nvPr>
            <p:ph type="title"/>
          </p:nvPr>
        </p:nvSpPr>
        <p:spPr/>
        <p:txBody>
          <a:bodyPr/>
          <a:lstStyle/>
          <a:p>
            <a:r>
              <a:rPr lang="en-US" altLang="en-US"/>
              <a:t>Runtime algorithm</a:t>
            </a:r>
          </a:p>
        </p:txBody>
      </p:sp>
      <p:sp>
        <p:nvSpPr>
          <p:cNvPr id="919571" name="AutoShape 19"/>
          <p:cNvSpPr>
            <a:spLocks noChangeArrowheads="1"/>
          </p:cNvSpPr>
          <p:nvPr/>
        </p:nvSpPr>
        <p:spPr bwMode="invGray">
          <a:xfrm>
            <a:off x="685800" y="1295400"/>
            <a:ext cx="7772400" cy="685800"/>
          </a:xfrm>
          <a:prstGeom prst="roundRect">
            <a:avLst>
              <a:gd name="adj" fmla="val 16667"/>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2" name="Rectangle 20"/>
          <p:cNvSpPr>
            <a:spLocks noChangeArrowheads="1"/>
          </p:cNvSpPr>
          <p:nvPr/>
        </p:nvSpPr>
        <p:spPr bwMode="invGray">
          <a:xfrm>
            <a:off x="762000" y="1371600"/>
            <a:ext cx="615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i="1">
                <a:effectLst>
                  <a:outerShdw blurRad="38100" dist="38100" dir="2700000" algn="tl">
                    <a:srgbClr val="000000"/>
                  </a:outerShdw>
                </a:effectLst>
              </a:rPr>
              <a:t>M</a:t>
            </a:r>
            <a:r>
              <a:rPr lang="en-US" altLang="en-US" sz="2800" i="1" baseline="30000">
                <a:effectLst>
                  <a:outerShdw blurRad="38100" dist="38100" dir="2700000" algn="tl">
                    <a:srgbClr val="000000"/>
                  </a:outerShdw>
                </a:effectLst>
              </a:rPr>
              <a:t>0</a:t>
            </a:r>
          </a:p>
        </p:txBody>
      </p:sp>
      <p:sp>
        <p:nvSpPr>
          <p:cNvPr id="919573" name="Line 21"/>
          <p:cNvSpPr>
            <a:spLocks noChangeShapeType="1"/>
          </p:cNvSpPr>
          <p:nvPr/>
        </p:nvSpPr>
        <p:spPr bwMode="invGray">
          <a:xfrm flipH="1">
            <a:off x="18288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4" name="Line 22"/>
          <p:cNvSpPr>
            <a:spLocks noChangeShapeType="1"/>
          </p:cNvSpPr>
          <p:nvPr/>
        </p:nvSpPr>
        <p:spPr bwMode="invGray">
          <a:xfrm>
            <a:off x="25146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5" name="Line 23"/>
          <p:cNvSpPr>
            <a:spLocks noChangeShapeType="1"/>
          </p:cNvSpPr>
          <p:nvPr/>
        </p:nvSpPr>
        <p:spPr bwMode="invGray">
          <a:xfrm flipH="1">
            <a:off x="43434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6" name="Line 24"/>
          <p:cNvSpPr>
            <a:spLocks noChangeShapeType="1"/>
          </p:cNvSpPr>
          <p:nvPr/>
        </p:nvSpPr>
        <p:spPr bwMode="invGray">
          <a:xfrm>
            <a:off x="50292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7" name="Line 25"/>
          <p:cNvSpPr>
            <a:spLocks noChangeShapeType="1"/>
          </p:cNvSpPr>
          <p:nvPr/>
        </p:nvSpPr>
        <p:spPr bwMode="invGray">
          <a:xfrm flipH="1">
            <a:off x="68580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8" name="Line 26"/>
          <p:cNvSpPr>
            <a:spLocks noChangeShapeType="1"/>
          </p:cNvSpPr>
          <p:nvPr/>
        </p:nvSpPr>
        <p:spPr bwMode="invGray">
          <a:xfrm>
            <a:off x="7543800" y="19050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79" name="AutoShape 27"/>
          <p:cNvSpPr>
            <a:spLocks noChangeArrowheads="1"/>
          </p:cNvSpPr>
          <p:nvPr/>
        </p:nvSpPr>
        <p:spPr bwMode="invGray">
          <a:xfrm>
            <a:off x="4572000" y="3352800"/>
            <a:ext cx="685800" cy="5334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sp>
        <p:nvSpPr>
          <p:cNvPr id="919580" name="Line 28"/>
          <p:cNvSpPr>
            <a:spLocks noChangeShapeType="1"/>
          </p:cNvSpPr>
          <p:nvPr/>
        </p:nvSpPr>
        <p:spPr bwMode="invGray">
          <a:xfrm flipH="1">
            <a:off x="4953000" y="28956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81" name="Line 29"/>
          <p:cNvSpPr>
            <a:spLocks noChangeShapeType="1"/>
          </p:cNvSpPr>
          <p:nvPr/>
        </p:nvSpPr>
        <p:spPr bwMode="invGray">
          <a:xfrm>
            <a:off x="5638800" y="28956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82" name="Line 30"/>
          <p:cNvSpPr>
            <a:spLocks noChangeShapeType="1"/>
          </p:cNvSpPr>
          <p:nvPr/>
        </p:nvSpPr>
        <p:spPr bwMode="invGray">
          <a:xfrm flipH="1">
            <a:off x="1219200" y="28956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83" name="Line 31"/>
          <p:cNvSpPr>
            <a:spLocks noChangeShapeType="1"/>
          </p:cNvSpPr>
          <p:nvPr/>
        </p:nvSpPr>
        <p:spPr bwMode="invGray">
          <a:xfrm>
            <a:off x="1905000" y="28956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19584" name="AutoShape 32"/>
          <p:cNvSpPr>
            <a:spLocks noChangeArrowheads="1"/>
          </p:cNvSpPr>
          <p:nvPr/>
        </p:nvSpPr>
        <p:spPr bwMode="invGray">
          <a:xfrm>
            <a:off x="3962400" y="43434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useBgFill="1">
        <p:nvSpPr>
          <p:cNvPr id="919585" name="AutoShape 33"/>
          <p:cNvSpPr>
            <a:spLocks noChangeArrowheads="1"/>
          </p:cNvSpPr>
          <p:nvPr/>
        </p:nvSpPr>
        <p:spPr bwMode="invGray">
          <a:xfrm>
            <a:off x="5181600" y="4343400"/>
            <a:ext cx="685800" cy="533400"/>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p:nvSpPr>
          <p:cNvPr id="919586" name="Line 34"/>
          <p:cNvSpPr>
            <a:spLocks noChangeShapeType="1"/>
          </p:cNvSpPr>
          <p:nvPr/>
        </p:nvSpPr>
        <p:spPr bwMode="invGray">
          <a:xfrm flipH="1">
            <a:off x="4343400" y="38862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87" name="Line 35"/>
          <p:cNvSpPr>
            <a:spLocks noChangeShapeType="1"/>
          </p:cNvSpPr>
          <p:nvPr/>
        </p:nvSpPr>
        <p:spPr bwMode="invGray">
          <a:xfrm>
            <a:off x="5029200" y="3886200"/>
            <a:ext cx="457200" cy="45720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588" name="AutoShape 36"/>
          <p:cNvSpPr>
            <a:spLocks noChangeArrowheads="1"/>
          </p:cNvSpPr>
          <p:nvPr/>
        </p:nvSpPr>
        <p:spPr bwMode="invGray">
          <a:xfrm>
            <a:off x="838200" y="3352800"/>
            <a:ext cx="685800" cy="533400"/>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grpSp>
        <p:nvGrpSpPr>
          <p:cNvPr id="919589" name="Group 37"/>
          <p:cNvGrpSpPr>
            <a:grpSpLocks/>
          </p:cNvGrpSpPr>
          <p:nvPr/>
        </p:nvGrpSpPr>
        <p:grpSpPr bwMode="auto">
          <a:xfrm>
            <a:off x="838200" y="2362200"/>
            <a:ext cx="1905000" cy="1524000"/>
            <a:chOff x="528" y="1776"/>
            <a:chExt cx="1200" cy="960"/>
          </a:xfrm>
        </p:grpSpPr>
        <p:sp useBgFill="1">
          <p:nvSpPr>
            <p:cNvPr id="919590" name="AutoShape 38"/>
            <p:cNvSpPr>
              <a:spLocks noChangeArrowheads="1"/>
            </p:cNvSpPr>
            <p:nvPr/>
          </p:nvSpPr>
          <p:spPr bwMode="invGray">
            <a:xfrm>
              <a:off x="1296" y="240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13</a:t>
              </a:r>
              <a:endParaRPr lang="en-US" altLang="en-US" sz="3000">
                <a:effectLst>
                  <a:outerShdw blurRad="38100" dist="38100" dir="2700000" algn="tl">
                    <a:srgbClr val="000000"/>
                  </a:outerShdw>
                </a:effectLst>
              </a:endParaRPr>
            </a:p>
          </p:txBody>
        </p:sp>
        <p:sp useBgFill="1">
          <p:nvSpPr>
            <p:cNvPr id="919591" name="AutoShape 39"/>
            <p:cNvSpPr>
              <a:spLocks noChangeArrowheads="1"/>
            </p:cNvSpPr>
            <p:nvPr/>
          </p:nvSpPr>
          <p:spPr bwMode="invGray">
            <a:xfrm>
              <a:off x="528" y="240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12</a:t>
              </a:r>
              <a:endParaRPr lang="en-US" altLang="en-US" sz="3000">
                <a:effectLst>
                  <a:outerShdw blurRad="38100" dist="38100" dir="2700000" algn="tl">
                    <a:srgbClr val="000000"/>
                  </a:outerShdw>
                </a:effectLst>
              </a:endParaRPr>
            </a:p>
          </p:txBody>
        </p:sp>
        <p:sp>
          <p:nvSpPr>
            <p:cNvPr id="919592" name="AutoShape 40"/>
            <p:cNvSpPr>
              <a:spLocks noChangeArrowheads="1"/>
            </p:cNvSpPr>
            <p:nvPr/>
          </p:nvSpPr>
          <p:spPr bwMode="invGray">
            <a:xfrm>
              <a:off x="912" y="177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grpSp>
      <p:grpSp>
        <p:nvGrpSpPr>
          <p:cNvPr id="919593" name="Group 41"/>
          <p:cNvGrpSpPr>
            <a:grpSpLocks/>
          </p:cNvGrpSpPr>
          <p:nvPr/>
        </p:nvGrpSpPr>
        <p:grpSpPr bwMode="auto">
          <a:xfrm>
            <a:off x="1447800" y="2362200"/>
            <a:ext cx="1905000" cy="533400"/>
            <a:chOff x="912" y="1776"/>
            <a:chExt cx="1200" cy="336"/>
          </a:xfrm>
        </p:grpSpPr>
        <p:sp>
          <p:nvSpPr>
            <p:cNvPr id="919594" name="AutoShape 42"/>
            <p:cNvSpPr>
              <a:spLocks noChangeArrowheads="1"/>
            </p:cNvSpPr>
            <p:nvPr/>
          </p:nvSpPr>
          <p:spPr bwMode="invGray">
            <a:xfrm>
              <a:off x="1680" y="177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9595" name="AutoShape 43"/>
            <p:cNvSpPr>
              <a:spLocks noChangeArrowheads="1"/>
            </p:cNvSpPr>
            <p:nvPr/>
          </p:nvSpPr>
          <p:spPr bwMode="invGray">
            <a:xfrm>
              <a:off x="912"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grpSp>
      <p:grpSp>
        <p:nvGrpSpPr>
          <p:cNvPr id="919596" name="Group 44"/>
          <p:cNvGrpSpPr>
            <a:grpSpLocks/>
          </p:cNvGrpSpPr>
          <p:nvPr/>
        </p:nvGrpSpPr>
        <p:grpSpPr bwMode="auto">
          <a:xfrm>
            <a:off x="2667000" y="2362200"/>
            <a:ext cx="1981200" cy="533400"/>
            <a:chOff x="1680" y="1776"/>
            <a:chExt cx="1248" cy="336"/>
          </a:xfrm>
        </p:grpSpPr>
        <p:sp>
          <p:nvSpPr>
            <p:cNvPr id="919597" name="AutoShape 45"/>
            <p:cNvSpPr>
              <a:spLocks noChangeArrowheads="1"/>
            </p:cNvSpPr>
            <p:nvPr/>
          </p:nvSpPr>
          <p:spPr bwMode="invGray">
            <a:xfrm>
              <a:off x="1680"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9598" name="AutoShape 46"/>
            <p:cNvSpPr>
              <a:spLocks noChangeArrowheads="1"/>
            </p:cNvSpPr>
            <p:nvPr/>
          </p:nvSpPr>
          <p:spPr bwMode="invGray">
            <a:xfrm>
              <a:off x="2496" y="177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grpSp>
      <p:grpSp>
        <p:nvGrpSpPr>
          <p:cNvPr id="919599" name="Group 47"/>
          <p:cNvGrpSpPr>
            <a:grpSpLocks/>
          </p:cNvGrpSpPr>
          <p:nvPr/>
        </p:nvGrpSpPr>
        <p:grpSpPr bwMode="auto">
          <a:xfrm>
            <a:off x="3962400" y="2362200"/>
            <a:ext cx="1295400" cy="1524000"/>
            <a:chOff x="2496" y="1776"/>
            <a:chExt cx="816" cy="960"/>
          </a:xfrm>
        </p:grpSpPr>
        <p:sp>
          <p:nvSpPr>
            <p:cNvPr id="919600" name="AutoShape 48"/>
            <p:cNvSpPr>
              <a:spLocks noChangeArrowheads="1"/>
            </p:cNvSpPr>
            <p:nvPr/>
          </p:nvSpPr>
          <p:spPr bwMode="invGray">
            <a:xfrm>
              <a:off x="2496"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sp>
          <p:nvSpPr>
            <p:cNvPr id="919601" name="AutoShape 49"/>
            <p:cNvSpPr>
              <a:spLocks noChangeArrowheads="1"/>
            </p:cNvSpPr>
            <p:nvPr/>
          </p:nvSpPr>
          <p:spPr bwMode="invGray">
            <a:xfrm>
              <a:off x="2880" y="2400"/>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grpSp>
      <p:sp>
        <p:nvSpPr>
          <p:cNvPr id="919602" name="AutoShape 50"/>
          <p:cNvSpPr>
            <a:spLocks noChangeArrowheads="1"/>
          </p:cNvSpPr>
          <p:nvPr/>
        </p:nvSpPr>
        <p:spPr bwMode="invGray">
          <a:xfrm>
            <a:off x="4724400" y="3962400"/>
            <a:ext cx="381000" cy="381000"/>
          </a:xfrm>
          <a:prstGeom prst="downArrow">
            <a:avLst>
              <a:gd name="adj1" fmla="val 50000"/>
              <a:gd name="adj2" fmla="val 2500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919603" name="Group 51"/>
          <p:cNvGrpSpPr>
            <a:grpSpLocks/>
          </p:cNvGrpSpPr>
          <p:nvPr/>
        </p:nvGrpSpPr>
        <p:grpSpPr bwMode="auto">
          <a:xfrm>
            <a:off x="3962400" y="3352800"/>
            <a:ext cx="1905000" cy="1524000"/>
            <a:chOff x="2496" y="2400"/>
            <a:chExt cx="1200" cy="960"/>
          </a:xfrm>
        </p:grpSpPr>
        <p:sp>
          <p:nvSpPr>
            <p:cNvPr id="919604" name="AutoShape 52"/>
            <p:cNvSpPr>
              <a:spLocks noChangeArrowheads="1"/>
            </p:cNvSpPr>
            <p:nvPr/>
          </p:nvSpPr>
          <p:spPr bwMode="invGray">
            <a:xfrm>
              <a:off x="2496" y="3024"/>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p:nvSpPr>
            <p:cNvPr id="919605" name="AutoShape 53"/>
            <p:cNvSpPr>
              <a:spLocks noChangeArrowheads="1"/>
            </p:cNvSpPr>
            <p:nvPr/>
          </p:nvSpPr>
          <p:spPr bwMode="invGray">
            <a:xfrm>
              <a:off x="3264" y="3024"/>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useBgFill="1">
          <p:nvSpPr>
            <p:cNvPr id="919606" name="AutoShape 54"/>
            <p:cNvSpPr>
              <a:spLocks noChangeArrowheads="1"/>
            </p:cNvSpPr>
            <p:nvPr/>
          </p:nvSpPr>
          <p:spPr bwMode="invGray">
            <a:xfrm>
              <a:off x="2880" y="2400"/>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6</a:t>
              </a:r>
              <a:endParaRPr lang="en-US" altLang="en-US" sz="3000">
                <a:effectLst>
                  <a:outerShdw blurRad="38100" dist="38100" dir="2700000" algn="tl">
                    <a:srgbClr val="000000"/>
                  </a:outerShdw>
                </a:effectLst>
              </a:endParaRPr>
            </a:p>
          </p:txBody>
        </p:sp>
      </p:grpSp>
      <p:grpSp>
        <p:nvGrpSpPr>
          <p:cNvPr id="919607" name="Group 55"/>
          <p:cNvGrpSpPr>
            <a:grpSpLocks/>
          </p:cNvGrpSpPr>
          <p:nvPr/>
        </p:nvGrpSpPr>
        <p:grpSpPr bwMode="auto">
          <a:xfrm>
            <a:off x="3962400" y="4343400"/>
            <a:ext cx="1905000" cy="533400"/>
            <a:chOff x="2496" y="3024"/>
            <a:chExt cx="1200" cy="336"/>
          </a:xfrm>
        </p:grpSpPr>
        <p:sp>
          <p:nvSpPr>
            <p:cNvPr id="919608" name="AutoShape 56"/>
            <p:cNvSpPr>
              <a:spLocks noChangeArrowheads="1"/>
            </p:cNvSpPr>
            <p:nvPr/>
          </p:nvSpPr>
          <p:spPr bwMode="invGray">
            <a:xfrm>
              <a:off x="2496" y="3024"/>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p:nvSpPr>
            <p:cNvPr id="919609" name="AutoShape 57"/>
            <p:cNvSpPr>
              <a:spLocks noChangeArrowheads="1"/>
            </p:cNvSpPr>
            <p:nvPr/>
          </p:nvSpPr>
          <p:spPr bwMode="invGray">
            <a:xfrm>
              <a:off x="3264" y="3024"/>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grpSp>
      <p:grpSp>
        <p:nvGrpSpPr>
          <p:cNvPr id="919610" name="Group 58"/>
          <p:cNvGrpSpPr>
            <a:grpSpLocks/>
          </p:cNvGrpSpPr>
          <p:nvPr/>
        </p:nvGrpSpPr>
        <p:grpSpPr bwMode="auto">
          <a:xfrm>
            <a:off x="6477000" y="1371600"/>
            <a:ext cx="1905000" cy="1524000"/>
            <a:chOff x="4080" y="1152"/>
            <a:chExt cx="1200" cy="960"/>
          </a:xfrm>
        </p:grpSpPr>
        <p:sp>
          <p:nvSpPr>
            <p:cNvPr id="919611" name="AutoShape 59"/>
            <p:cNvSpPr>
              <a:spLocks noChangeArrowheads="1"/>
            </p:cNvSpPr>
            <p:nvPr/>
          </p:nvSpPr>
          <p:spPr bwMode="invGray">
            <a:xfrm>
              <a:off x="4080"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p:nvSpPr>
            <p:cNvPr id="919612" name="AutoShape 60"/>
            <p:cNvSpPr>
              <a:spLocks noChangeArrowheads="1"/>
            </p:cNvSpPr>
            <p:nvPr/>
          </p:nvSpPr>
          <p:spPr bwMode="invGray">
            <a:xfrm>
              <a:off x="4848"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useBgFill="1">
          <p:nvSpPr>
            <p:cNvPr id="919613" name="AutoShape 61"/>
            <p:cNvSpPr>
              <a:spLocks noChangeArrowheads="1"/>
            </p:cNvSpPr>
            <p:nvPr/>
          </p:nvSpPr>
          <p:spPr bwMode="invGray">
            <a:xfrm>
              <a:off x="4464" y="1152"/>
              <a:ext cx="432" cy="336"/>
            </a:xfrm>
            <a:prstGeom prst="roundRect">
              <a:avLst>
                <a:gd name="adj" fmla="val 16667"/>
              </a:avLst>
            </a:prstGeom>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3</a:t>
              </a:r>
              <a:endParaRPr lang="en-US" altLang="en-US" sz="3000">
                <a:effectLst>
                  <a:outerShdw blurRad="38100" dist="38100" dir="2700000" algn="tl">
                    <a:srgbClr val="000000"/>
                  </a:outerShdw>
                </a:effectLst>
              </a:endParaRPr>
            </a:p>
          </p:txBody>
        </p:sp>
      </p:grpSp>
      <p:grpSp>
        <p:nvGrpSpPr>
          <p:cNvPr id="919614" name="Group 62"/>
          <p:cNvGrpSpPr>
            <a:grpSpLocks/>
          </p:cNvGrpSpPr>
          <p:nvPr/>
        </p:nvGrpSpPr>
        <p:grpSpPr bwMode="auto">
          <a:xfrm>
            <a:off x="5181600" y="3352800"/>
            <a:ext cx="1295400" cy="1524000"/>
            <a:chOff x="3264" y="2400"/>
            <a:chExt cx="816" cy="960"/>
          </a:xfrm>
        </p:grpSpPr>
        <p:sp>
          <p:nvSpPr>
            <p:cNvPr id="919615" name="AutoShape 63"/>
            <p:cNvSpPr>
              <a:spLocks noChangeArrowheads="1"/>
            </p:cNvSpPr>
            <p:nvPr/>
          </p:nvSpPr>
          <p:spPr bwMode="invGray">
            <a:xfrm>
              <a:off x="3264" y="3024"/>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p:nvSpPr>
            <p:cNvPr id="919616" name="AutoShape 64"/>
            <p:cNvSpPr>
              <a:spLocks noChangeArrowheads="1"/>
            </p:cNvSpPr>
            <p:nvPr/>
          </p:nvSpPr>
          <p:spPr bwMode="invGray">
            <a:xfrm>
              <a:off x="3648" y="2400"/>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grpSp>
      <p:grpSp>
        <p:nvGrpSpPr>
          <p:cNvPr id="919617" name="Group 65"/>
          <p:cNvGrpSpPr>
            <a:grpSpLocks/>
          </p:cNvGrpSpPr>
          <p:nvPr/>
        </p:nvGrpSpPr>
        <p:grpSpPr bwMode="auto">
          <a:xfrm>
            <a:off x="5791200" y="2362200"/>
            <a:ext cx="1371600" cy="1524000"/>
            <a:chOff x="3648" y="1776"/>
            <a:chExt cx="864" cy="960"/>
          </a:xfrm>
        </p:grpSpPr>
        <p:sp>
          <p:nvSpPr>
            <p:cNvPr id="919618" name="AutoShape 66"/>
            <p:cNvSpPr>
              <a:spLocks noChangeArrowheads="1"/>
            </p:cNvSpPr>
            <p:nvPr/>
          </p:nvSpPr>
          <p:spPr bwMode="invGray">
            <a:xfrm>
              <a:off x="3648" y="2400"/>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sp>
          <p:nvSpPr>
            <p:cNvPr id="919619" name="AutoShape 67"/>
            <p:cNvSpPr>
              <a:spLocks noChangeArrowheads="1"/>
            </p:cNvSpPr>
            <p:nvPr/>
          </p:nvSpPr>
          <p:spPr bwMode="invGray">
            <a:xfrm>
              <a:off x="4080" y="177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grpSp>
      <p:grpSp>
        <p:nvGrpSpPr>
          <p:cNvPr id="919620" name="Group 68"/>
          <p:cNvGrpSpPr>
            <a:grpSpLocks/>
          </p:cNvGrpSpPr>
          <p:nvPr/>
        </p:nvGrpSpPr>
        <p:grpSpPr bwMode="auto">
          <a:xfrm>
            <a:off x="6477000" y="2362200"/>
            <a:ext cx="1905000" cy="533400"/>
            <a:chOff x="4080" y="1776"/>
            <a:chExt cx="1200" cy="336"/>
          </a:xfrm>
        </p:grpSpPr>
        <p:sp>
          <p:nvSpPr>
            <p:cNvPr id="919621" name="AutoShape 69"/>
            <p:cNvSpPr>
              <a:spLocks noChangeArrowheads="1"/>
            </p:cNvSpPr>
            <p:nvPr/>
          </p:nvSpPr>
          <p:spPr bwMode="invGray">
            <a:xfrm>
              <a:off x="4080" y="1776"/>
              <a:ext cx="432" cy="336"/>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p:nvSpPr>
            <p:cNvPr id="919622" name="AutoShape 70"/>
            <p:cNvSpPr>
              <a:spLocks noChangeArrowheads="1"/>
            </p:cNvSpPr>
            <p:nvPr/>
          </p:nvSpPr>
          <p:spPr bwMode="invGray">
            <a:xfrm>
              <a:off x="4848" y="177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grpSp>
      <p:grpSp>
        <p:nvGrpSpPr>
          <p:cNvPr id="919623" name="Group 71"/>
          <p:cNvGrpSpPr>
            <a:grpSpLocks/>
          </p:cNvGrpSpPr>
          <p:nvPr/>
        </p:nvGrpSpPr>
        <p:grpSpPr bwMode="auto">
          <a:xfrm>
            <a:off x="1155700" y="2078038"/>
            <a:ext cx="7569200" cy="2979737"/>
            <a:chOff x="728" y="1309"/>
            <a:chExt cx="4768" cy="1877"/>
          </a:xfrm>
        </p:grpSpPr>
        <p:sp>
          <p:nvSpPr>
            <p:cNvPr id="919624" name="AutoShape 72"/>
            <p:cNvSpPr>
              <a:spLocks noChangeArrowheads="1"/>
            </p:cNvSpPr>
            <p:nvPr/>
          </p:nvSpPr>
          <p:spPr bwMode="invGray">
            <a:xfrm>
              <a:off x="4848" y="1488"/>
              <a:ext cx="432" cy="336"/>
            </a:xfrm>
            <a:prstGeom prst="roundRect">
              <a:avLst>
                <a:gd name="adj" fmla="val 16667"/>
              </a:avLst>
            </a:prstGeom>
            <a:solidFill>
              <a:schemeClr val="accent1"/>
            </a:solidFill>
            <a:ln w="12700">
              <a:solidFill>
                <a:schemeClr val="tx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sp>
          <p:nvSpPr>
            <p:cNvPr id="919625" name="Freeform 73"/>
            <p:cNvSpPr>
              <a:spLocks/>
            </p:cNvSpPr>
            <p:nvPr/>
          </p:nvSpPr>
          <p:spPr bwMode="invGray">
            <a:xfrm>
              <a:off x="728" y="1309"/>
              <a:ext cx="4768" cy="1877"/>
            </a:xfrm>
            <a:custGeom>
              <a:avLst/>
              <a:gdLst>
                <a:gd name="T0" fmla="*/ 52 w 4768"/>
                <a:gd name="T1" fmla="*/ 323 h 1877"/>
                <a:gd name="T2" fmla="*/ 82 w 4768"/>
                <a:gd name="T3" fmla="*/ 581 h 1877"/>
                <a:gd name="T4" fmla="*/ 346 w 4768"/>
                <a:gd name="T5" fmla="*/ 641 h 1877"/>
                <a:gd name="T6" fmla="*/ 1546 w 4768"/>
                <a:gd name="T7" fmla="*/ 671 h 1877"/>
                <a:gd name="T8" fmla="*/ 1570 w 4768"/>
                <a:gd name="T9" fmla="*/ 707 h 1877"/>
                <a:gd name="T10" fmla="*/ 1582 w 4768"/>
                <a:gd name="T11" fmla="*/ 743 h 1877"/>
                <a:gd name="T12" fmla="*/ 1564 w 4768"/>
                <a:gd name="T13" fmla="*/ 1523 h 1877"/>
                <a:gd name="T14" fmla="*/ 1714 w 4768"/>
                <a:gd name="T15" fmla="*/ 1853 h 1877"/>
                <a:gd name="T16" fmla="*/ 1918 w 4768"/>
                <a:gd name="T17" fmla="*/ 1859 h 1877"/>
                <a:gd name="T18" fmla="*/ 2302 w 4768"/>
                <a:gd name="T19" fmla="*/ 1877 h 1877"/>
                <a:gd name="T20" fmla="*/ 3004 w 4768"/>
                <a:gd name="T21" fmla="*/ 1871 h 1877"/>
                <a:gd name="T22" fmla="*/ 3082 w 4768"/>
                <a:gd name="T23" fmla="*/ 1847 h 1877"/>
                <a:gd name="T24" fmla="*/ 3178 w 4768"/>
                <a:gd name="T25" fmla="*/ 1685 h 1877"/>
                <a:gd name="T26" fmla="*/ 3184 w 4768"/>
                <a:gd name="T27" fmla="*/ 1439 h 1877"/>
                <a:gd name="T28" fmla="*/ 3214 w 4768"/>
                <a:gd name="T29" fmla="*/ 1373 h 1877"/>
                <a:gd name="T30" fmla="*/ 3304 w 4768"/>
                <a:gd name="T31" fmla="*/ 1247 h 1877"/>
                <a:gd name="T32" fmla="*/ 3358 w 4768"/>
                <a:gd name="T33" fmla="*/ 1205 h 1877"/>
                <a:gd name="T34" fmla="*/ 3442 w 4768"/>
                <a:gd name="T35" fmla="*/ 1043 h 1877"/>
                <a:gd name="T36" fmla="*/ 3472 w 4768"/>
                <a:gd name="T37" fmla="*/ 803 h 1877"/>
                <a:gd name="T38" fmla="*/ 3520 w 4768"/>
                <a:gd name="T39" fmla="*/ 695 h 1877"/>
                <a:gd name="T40" fmla="*/ 3616 w 4768"/>
                <a:gd name="T41" fmla="*/ 647 h 1877"/>
                <a:gd name="T42" fmla="*/ 3688 w 4768"/>
                <a:gd name="T43" fmla="*/ 623 h 1877"/>
                <a:gd name="T44" fmla="*/ 4636 w 4768"/>
                <a:gd name="T45" fmla="*/ 617 h 1877"/>
                <a:gd name="T46" fmla="*/ 4738 w 4768"/>
                <a:gd name="T47" fmla="*/ 509 h 1877"/>
                <a:gd name="T48" fmla="*/ 4738 w 4768"/>
                <a:gd name="T49" fmla="*/ 263 h 1877"/>
                <a:gd name="T50" fmla="*/ 4576 w 4768"/>
                <a:gd name="T51" fmla="*/ 119 h 1877"/>
                <a:gd name="T52" fmla="*/ 4354 w 4768"/>
                <a:gd name="T53" fmla="*/ 65 h 1877"/>
                <a:gd name="T54" fmla="*/ 4018 w 4768"/>
                <a:gd name="T55" fmla="*/ 59 h 1877"/>
                <a:gd name="T56" fmla="*/ 3850 w 4768"/>
                <a:gd name="T57" fmla="*/ 53 h 1877"/>
                <a:gd name="T58" fmla="*/ 3694 w 4768"/>
                <a:gd name="T59" fmla="*/ 35 h 1877"/>
                <a:gd name="T60" fmla="*/ 3610 w 4768"/>
                <a:gd name="T61" fmla="*/ 23 h 1877"/>
                <a:gd name="T62" fmla="*/ 3322 w 4768"/>
                <a:gd name="T63" fmla="*/ 29 h 1877"/>
                <a:gd name="T64" fmla="*/ 3238 w 4768"/>
                <a:gd name="T65" fmla="*/ 95 h 1877"/>
                <a:gd name="T66" fmla="*/ 3154 w 4768"/>
                <a:gd name="T67" fmla="*/ 371 h 1877"/>
                <a:gd name="T68" fmla="*/ 3130 w 4768"/>
                <a:gd name="T69" fmla="*/ 527 h 1877"/>
                <a:gd name="T70" fmla="*/ 2890 w 4768"/>
                <a:gd name="T71" fmla="*/ 707 h 1877"/>
                <a:gd name="T72" fmla="*/ 2812 w 4768"/>
                <a:gd name="T73" fmla="*/ 773 h 1877"/>
                <a:gd name="T74" fmla="*/ 2788 w 4768"/>
                <a:gd name="T75" fmla="*/ 797 h 1877"/>
                <a:gd name="T76" fmla="*/ 2770 w 4768"/>
                <a:gd name="T77" fmla="*/ 815 h 1877"/>
                <a:gd name="T78" fmla="*/ 2722 w 4768"/>
                <a:gd name="T79" fmla="*/ 935 h 1877"/>
                <a:gd name="T80" fmla="*/ 2680 w 4768"/>
                <a:gd name="T81" fmla="*/ 1109 h 1877"/>
                <a:gd name="T82" fmla="*/ 2596 w 4768"/>
                <a:gd name="T83" fmla="*/ 1241 h 1877"/>
                <a:gd name="T84" fmla="*/ 2158 w 4768"/>
                <a:gd name="T85" fmla="*/ 1223 h 1877"/>
                <a:gd name="T86" fmla="*/ 2026 w 4768"/>
                <a:gd name="T87" fmla="*/ 1181 h 1877"/>
                <a:gd name="T88" fmla="*/ 1972 w 4768"/>
                <a:gd name="T89" fmla="*/ 1151 h 1877"/>
                <a:gd name="T90" fmla="*/ 1966 w 4768"/>
                <a:gd name="T91" fmla="*/ 1133 h 1877"/>
                <a:gd name="T92" fmla="*/ 1954 w 4768"/>
                <a:gd name="T93" fmla="*/ 1115 h 1877"/>
                <a:gd name="T94" fmla="*/ 1930 w 4768"/>
                <a:gd name="T95" fmla="*/ 1019 h 1877"/>
                <a:gd name="T96" fmla="*/ 1996 w 4768"/>
                <a:gd name="T97" fmla="*/ 749 h 1877"/>
                <a:gd name="T98" fmla="*/ 2146 w 4768"/>
                <a:gd name="T99" fmla="*/ 647 h 1877"/>
                <a:gd name="T100" fmla="*/ 2248 w 4768"/>
                <a:gd name="T101" fmla="*/ 593 h 1877"/>
                <a:gd name="T102" fmla="*/ 2332 w 4768"/>
                <a:gd name="T103" fmla="*/ 497 h 1877"/>
                <a:gd name="T104" fmla="*/ 2374 w 4768"/>
                <a:gd name="T105" fmla="*/ 383 h 1877"/>
                <a:gd name="T106" fmla="*/ 2344 w 4768"/>
                <a:gd name="T107" fmla="*/ 137 h 1877"/>
                <a:gd name="T108" fmla="*/ 2218 w 4768"/>
                <a:gd name="T109" fmla="*/ 83 h 1877"/>
                <a:gd name="T110" fmla="*/ 2092 w 4768"/>
                <a:gd name="T111" fmla="*/ 71 h 1877"/>
                <a:gd name="T112" fmla="*/ 1912 w 4768"/>
                <a:gd name="T113" fmla="*/ 47 h 1877"/>
                <a:gd name="T114" fmla="*/ 1408 w 4768"/>
                <a:gd name="T115" fmla="*/ 23 h 1877"/>
                <a:gd name="T116" fmla="*/ 532 w 4768"/>
                <a:gd name="T117" fmla="*/ 35 h 1877"/>
                <a:gd name="T118" fmla="*/ 202 w 4768"/>
                <a:gd name="T119" fmla="*/ 53 h 1877"/>
                <a:gd name="T120" fmla="*/ 34 w 4768"/>
                <a:gd name="T121" fmla="*/ 197 h 1877"/>
                <a:gd name="T122" fmla="*/ 52 w 4768"/>
                <a:gd name="T123" fmla="*/ 323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8" h="1877">
                  <a:moveTo>
                    <a:pt x="52" y="323"/>
                  </a:moveTo>
                  <a:cubicBezTo>
                    <a:pt x="54" y="410"/>
                    <a:pt x="0" y="554"/>
                    <a:pt x="82" y="581"/>
                  </a:cubicBezTo>
                  <a:cubicBezTo>
                    <a:pt x="127" y="648"/>
                    <a:pt x="288" y="638"/>
                    <a:pt x="346" y="641"/>
                  </a:cubicBezTo>
                  <a:cubicBezTo>
                    <a:pt x="819" y="709"/>
                    <a:pt x="72" y="663"/>
                    <a:pt x="1546" y="671"/>
                  </a:cubicBezTo>
                  <a:cubicBezTo>
                    <a:pt x="1554" y="683"/>
                    <a:pt x="1565" y="693"/>
                    <a:pt x="1570" y="707"/>
                  </a:cubicBezTo>
                  <a:cubicBezTo>
                    <a:pt x="1574" y="719"/>
                    <a:pt x="1582" y="743"/>
                    <a:pt x="1582" y="743"/>
                  </a:cubicBezTo>
                  <a:cubicBezTo>
                    <a:pt x="1578" y="1003"/>
                    <a:pt x="1577" y="1263"/>
                    <a:pt x="1564" y="1523"/>
                  </a:cubicBezTo>
                  <a:cubicBezTo>
                    <a:pt x="1568" y="1648"/>
                    <a:pt x="1541" y="1844"/>
                    <a:pt x="1714" y="1853"/>
                  </a:cubicBezTo>
                  <a:cubicBezTo>
                    <a:pt x="1782" y="1856"/>
                    <a:pt x="1850" y="1857"/>
                    <a:pt x="1918" y="1859"/>
                  </a:cubicBezTo>
                  <a:cubicBezTo>
                    <a:pt x="2046" y="1870"/>
                    <a:pt x="2174" y="1869"/>
                    <a:pt x="2302" y="1877"/>
                  </a:cubicBezTo>
                  <a:cubicBezTo>
                    <a:pt x="2536" y="1875"/>
                    <a:pt x="2770" y="1875"/>
                    <a:pt x="3004" y="1871"/>
                  </a:cubicBezTo>
                  <a:cubicBezTo>
                    <a:pt x="3031" y="1871"/>
                    <a:pt x="3082" y="1847"/>
                    <a:pt x="3082" y="1847"/>
                  </a:cubicBezTo>
                  <a:cubicBezTo>
                    <a:pt x="3147" y="1795"/>
                    <a:pt x="3152" y="1762"/>
                    <a:pt x="3178" y="1685"/>
                  </a:cubicBezTo>
                  <a:cubicBezTo>
                    <a:pt x="3180" y="1603"/>
                    <a:pt x="3180" y="1521"/>
                    <a:pt x="3184" y="1439"/>
                  </a:cubicBezTo>
                  <a:cubicBezTo>
                    <a:pt x="3185" y="1413"/>
                    <a:pt x="3203" y="1395"/>
                    <a:pt x="3214" y="1373"/>
                  </a:cubicBezTo>
                  <a:cubicBezTo>
                    <a:pt x="3237" y="1327"/>
                    <a:pt x="3248" y="1266"/>
                    <a:pt x="3304" y="1247"/>
                  </a:cubicBezTo>
                  <a:cubicBezTo>
                    <a:pt x="3323" y="1221"/>
                    <a:pt x="3333" y="1222"/>
                    <a:pt x="3358" y="1205"/>
                  </a:cubicBezTo>
                  <a:cubicBezTo>
                    <a:pt x="3393" y="1153"/>
                    <a:pt x="3429" y="1106"/>
                    <a:pt x="3442" y="1043"/>
                  </a:cubicBezTo>
                  <a:cubicBezTo>
                    <a:pt x="3458" y="963"/>
                    <a:pt x="3461" y="883"/>
                    <a:pt x="3472" y="803"/>
                  </a:cubicBezTo>
                  <a:cubicBezTo>
                    <a:pt x="3476" y="774"/>
                    <a:pt x="3494" y="712"/>
                    <a:pt x="3520" y="695"/>
                  </a:cubicBezTo>
                  <a:cubicBezTo>
                    <a:pt x="3559" y="669"/>
                    <a:pt x="3575" y="662"/>
                    <a:pt x="3616" y="647"/>
                  </a:cubicBezTo>
                  <a:cubicBezTo>
                    <a:pt x="3641" y="638"/>
                    <a:pt x="3660" y="623"/>
                    <a:pt x="3688" y="623"/>
                  </a:cubicBezTo>
                  <a:cubicBezTo>
                    <a:pt x="4004" y="619"/>
                    <a:pt x="4320" y="619"/>
                    <a:pt x="4636" y="617"/>
                  </a:cubicBezTo>
                  <a:cubicBezTo>
                    <a:pt x="4680" y="602"/>
                    <a:pt x="4710" y="546"/>
                    <a:pt x="4738" y="509"/>
                  </a:cubicBezTo>
                  <a:cubicBezTo>
                    <a:pt x="4768" y="420"/>
                    <a:pt x="4748" y="485"/>
                    <a:pt x="4738" y="263"/>
                  </a:cubicBezTo>
                  <a:cubicBezTo>
                    <a:pt x="4734" y="170"/>
                    <a:pt x="4652" y="140"/>
                    <a:pt x="4576" y="119"/>
                  </a:cubicBezTo>
                  <a:cubicBezTo>
                    <a:pt x="4501" y="99"/>
                    <a:pt x="4433" y="67"/>
                    <a:pt x="4354" y="65"/>
                  </a:cubicBezTo>
                  <a:cubicBezTo>
                    <a:pt x="4242" y="62"/>
                    <a:pt x="4130" y="62"/>
                    <a:pt x="4018" y="59"/>
                  </a:cubicBezTo>
                  <a:cubicBezTo>
                    <a:pt x="3962" y="58"/>
                    <a:pt x="3906" y="55"/>
                    <a:pt x="3850" y="53"/>
                  </a:cubicBezTo>
                  <a:cubicBezTo>
                    <a:pt x="3750" y="45"/>
                    <a:pt x="3802" y="50"/>
                    <a:pt x="3694" y="35"/>
                  </a:cubicBezTo>
                  <a:cubicBezTo>
                    <a:pt x="3666" y="31"/>
                    <a:pt x="3610" y="23"/>
                    <a:pt x="3610" y="23"/>
                  </a:cubicBezTo>
                  <a:cubicBezTo>
                    <a:pt x="3514" y="25"/>
                    <a:pt x="3418" y="20"/>
                    <a:pt x="3322" y="29"/>
                  </a:cubicBezTo>
                  <a:cubicBezTo>
                    <a:pt x="3285" y="32"/>
                    <a:pt x="3257" y="68"/>
                    <a:pt x="3238" y="95"/>
                  </a:cubicBezTo>
                  <a:cubicBezTo>
                    <a:pt x="3184" y="172"/>
                    <a:pt x="3162" y="279"/>
                    <a:pt x="3154" y="371"/>
                  </a:cubicBezTo>
                  <a:cubicBezTo>
                    <a:pt x="3151" y="402"/>
                    <a:pt x="3157" y="492"/>
                    <a:pt x="3130" y="527"/>
                  </a:cubicBezTo>
                  <a:cubicBezTo>
                    <a:pt x="3065" y="611"/>
                    <a:pt x="2967" y="640"/>
                    <a:pt x="2890" y="707"/>
                  </a:cubicBezTo>
                  <a:cubicBezTo>
                    <a:pt x="2863" y="731"/>
                    <a:pt x="2839" y="746"/>
                    <a:pt x="2812" y="773"/>
                  </a:cubicBezTo>
                  <a:cubicBezTo>
                    <a:pt x="2804" y="781"/>
                    <a:pt x="2796" y="789"/>
                    <a:pt x="2788" y="797"/>
                  </a:cubicBezTo>
                  <a:cubicBezTo>
                    <a:pt x="2782" y="803"/>
                    <a:pt x="2770" y="815"/>
                    <a:pt x="2770" y="815"/>
                  </a:cubicBezTo>
                  <a:cubicBezTo>
                    <a:pt x="2757" y="855"/>
                    <a:pt x="2732" y="894"/>
                    <a:pt x="2722" y="935"/>
                  </a:cubicBezTo>
                  <a:cubicBezTo>
                    <a:pt x="2708" y="993"/>
                    <a:pt x="2693" y="1051"/>
                    <a:pt x="2680" y="1109"/>
                  </a:cubicBezTo>
                  <a:cubicBezTo>
                    <a:pt x="2665" y="1175"/>
                    <a:pt x="2667" y="1217"/>
                    <a:pt x="2596" y="1241"/>
                  </a:cubicBezTo>
                  <a:cubicBezTo>
                    <a:pt x="2414" y="1238"/>
                    <a:pt x="2311" y="1242"/>
                    <a:pt x="2158" y="1223"/>
                  </a:cubicBezTo>
                  <a:cubicBezTo>
                    <a:pt x="2117" y="1202"/>
                    <a:pt x="2070" y="1196"/>
                    <a:pt x="2026" y="1181"/>
                  </a:cubicBezTo>
                  <a:cubicBezTo>
                    <a:pt x="2006" y="1174"/>
                    <a:pt x="1972" y="1151"/>
                    <a:pt x="1972" y="1151"/>
                  </a:cubicBezTo>
                  <a:cubicBezTo>
                    <a:pt x="1970" y="1145"/>
                    <a:pt x="1969" y="1139"/>
                    <a:pt x="1966" y="1133"/>
                  </a:cubicBezTo>
                  <a:cubicBezTo>
                    <a:pt x="1963" y="1127"/>
                    <a:pt x="1957" y="1122"/>
                    <a:pt x="1954" y="1115"/>
                  </a:cubicBezTo>
                  <a:cubicBezTo>
                    <a:pt x="1943" y="1086"/>
                    <a:pt x="1938" y="1049"/>
                    <a:pt x="1930" y="1019"/>
                  </a:cubicBezTo>
                  <a:cubicBezTo>
                    <a:pt x="1931" y="993"/>
                    <a:pt x="1912" y="777"/>
                    <a:pt x="1996" y="749"/>
                  </a:cubicBezTo>
                  <a:cubicBezTo>
                    <a:pt x="2022" y="697"/>
                    <a:pt x="2091" y="661"/>
                    <a:pt x="2146" y="647"/>
                  </a:cubicBezTo>
                  <a:cubicBezTo>
                    <a:pt x="2177" y="626"/>
                    <a:pt x="2213" y="607"/>
                    <a:pt x="2248" y="593"/>
                  </a:cubicBezTo>
                  <a:cubicBezTo>
                    <a:pt x="2280" y="561"/>
                    <a:pt x="2307" y="534"/>
                    <a:pt x="2332" y="497"/>
                  </a:cubicBezTo>
                  <a:cubicBezTo>
                    <a:pt x="2342" y="458"/>
                    <a:pt x="2364" y="423"/>
                    <a:pt x="2374" y="383"/>
                  </a:cubicBezTo>
                  <a:cubicBezTo>
                    <a:pt x="2368" y="159"/>
                    <a:pt x="2407" y="231"/>
                    <a:pt x="2344" y="137"/>
                  </a:cubicBezTo>
                  <a:cubicBezTo>
                    <a:pt x="2324" y="107"/>
                    <a:pt x="2250" y="87"/>
                    <a:pt x="2218" y="83"/>
                  </a:cubicBezTo>
                  <a:cubicBezTo>
                    <a:pt x="2176" y="78"/>
                    <a:pt x="2092" y="71"/>
                    <a:pt x="2092" y="71"/>
                  </a:cubicBezTo>
                  <a:cubicBezTo>
                    <a:pt x="2036" y="52"/>
                    <a:pt x="1971" y="54"/>
                    <a:pt x="1912" y="47"/>
                  </a:cubicBezTo>
                  <a:cubicBezTo>
                    <a:pt x="1772" y="0"/>
                    <a:pt x="1502" y="25"/>
                    <a:pt x="1408" y="23"/>
                  </a:cubicBezTo>
                  <a:cubicBezTo>
                    <a:pt x="1116" y="7"/>
                    <a:pt x="824" y="20"/>
                    <a:pt x="532" y="35"/>
                  </a:cubicBezTo>
                  <a:cubicBezTo>
                    <a:pt x="424" y="47"/>
                    <a:pt x="300" y="9"/>
                    <a:pt x="202" y="53"/>
                  </a:cubicBezTo>
                  <a:cubicBezTo>
                    <a:pt x="157" y="73"/>
                    <a:pt x="25" y="133"/>
                    <a:pt x="34" y="197"/>
                  </a:cubicBezTo>
                  <a:cubicBezTo>
                    <a:pt x="40" y="239"/>
                    <a:pt x="46" y="281"/>
                    <a:pt x="52" y="323"/>
                  </a:cubicBezTo>
                  <a:close/>
                </a:path>
              </a:pathLst>
            </a:custGeom>
            <a:noFill/>
            <a:ln w="19050" cap="flat" cmpd="sng">
              <a:solidFill>
                <a:schemeClr val="tx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19626" name="Rectangle 74"/>
            <p:cNvSpPr>
              <a:spLocks noChangeArrowheads="1"/>
            </p:cNvSpPr>
            <p:nvPr/>
          </p:nvSpPr>
          <p:spPr bwMode="invGray">
            <a:xfrm>
              <a:off x="3900" y="2766"/>
              <a:ext cx="120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000">
                  <a:solidFill>
                    <a:schemeClr val="tx2"/>
                  </a:solidFill>
                  <a:effectLst>
                    <a:outerShdw blurRad="38100" dist="38100" dir="2700000" algn="tl">
                      <a:srgbClr val="000000"/>
                    </a:outerShdw>
                  </a:effectLst>
                </a:rPr>
                <a:t>new mesh</a:t>
              </a:r>
            </a:p>
          </p:txBody>
        </p:sp>
      </p:grpSp>
      <p:grpSp>
        <p:nvGrpSpPr>
          <p:cNvPr id="919627" name="Group 75"/>
          <p:cNvGrpSpPr>
            <a:grpSpLocks/>
          </p:cNvGrpSpPr>
          <p:nvPr/>
        </p:nvGrpSpPr>
        <p:grpSpPr bwMode="auto">
          <a:xfrm>
            <a:off x="4724400" y="1981200"/>
            <a:ext cx="4318000" cy="2362200"/>
            <a:chOff x="2976" y="1248"/>
            <a:chExt cx="2720" cy="1488"/>
          </a:xfrm>
        </p:grpSpPr>
        <p:sp>
          <p:nvSpPr>
            <p:cNvPr id="919628" name="AutoShape 76"/>
            <p:cNvSpPr>
              <a:spLocks noChangeArrowheads="1"/>
            </p:cNvSpPr>
            <p:nvPr/>
          </p:nvSpPr>
          <p:spPr bwMode="invGray">
            <a:xfrm>
              <a:off x="4560" y="1248"/>
              <a:ext cx="240" cy="240"/>
            </a:xfrm>
            <a:prstGeom prst="downArrow">
              <a:avLst>
                <a:gd name="adj1" fmla="val 50000"/>
                <a:gd name="adj2" fmla="val 2500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19629" name="Freeform 77"/>
            <p:cNvSpPr>
              <a:spLocks/>
            </p:cNvSpPr>
            <p:nvPr/>
          </p:nvSpPr>
          <p:spPr bwMode="grayWhite">
            <a:xfrm>
              <a:off x="3192" y="1518"/>
              <a:ext cx="1488" cy="1109"/>
            </a:xfrm>
            <a:custGeom>
              <a:avLst/>
              <a:gdLst>
                <a:gd name="T0" fmla="*/ 0 w 1488"/>
                <a:gd name="T1" fmla="*/ 1080 h 1109"/>
                <a:gd name="T2" fmla="*/ 960 w 1488"/>
                <a:gd name="T3" fmla="*/ 1050 h 1109"/>
                <a:gd name="T4" fmla="*/ 1374 w 1488"/>
                <a:gd name="T5" fmla="*/ 660 h 1109"/>
                <a:gd name="T6" fmla="*/ 1488 w 1488"/>
                <a:gd name="T7" fmla="*/ 0 h 1109"/>
              </a:gdLst>
              <a:ahLst/>
              <a:cxnLst>
                <a:cxn ang="0">
                  <a:pos x="T0" y="T1"/>
                </a:cxn>
                <a:cxn ang="0">
                  <a:pos x="T2" y="T3"/>
                </a:cxn>
                <a:cxn ang="0">
                  <a:pos x="T4" y="T5"/>
                </a:cxn>
                <a:cxn ang="0">
                  <a:pos x="T6" y="T7"/>
                </a:cxn>
              </a:cxnLst>
              <a:rect l="0" t="0" r="r" b="b"/>
              <a:pathLst>
                <a:path w="1488" h="1109">
                  <a:moveTo>
                    <a:pt x="0" y="1080"/>
                  </a:moveTo>
                  <a:cubicBezTo>
                    <a:pt x="198" y="1068"/>
                    <a:pt x="733" y="1109"/>
                    <a:pt x="960" y="1050"/>
                  </a:cubicBezTo>
                  <a:cubicBezTo>
                    <a:pt x="1189" y="980"/>
                    <a:pt x="1286" y="835"/>
                    <a:pt x="1374" y="660"/>
                  </a:cubicBezTo>
                  <a:cubicBezTo>
                    <a:pt x="1462" y="485"/>
                    <a:pt x="1464" y="137"/>
                    <a:pt x="1488" y="0"/>
                  </a:cubicBezTo>
                </a:path>
              </a:pathLst>
            </a:custGeom>
            <a:noFill/>
            <a:ln w="38100" cap="flat" cmpd="sng">
              <a:solidFill>
                <a:schemeClr val="hlink"/>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19630" name="Text Box 78"/>
            <p:cNvSpPr txBox="1">
              <a:spLocks noChangeArrowheads="1"/>
            </p:cNvSpPr>
            <p:nvPr/>
          </p:nvSpPr>
          <p:spPr bwMode="grayWhite">
            <a:xfrm>
              <a:off x="4356" y="2361"/>
              <a:ext cx="1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solidFill>
                    <a:schemeClr val="hlink"/>
                  </a:solidFill>
                  <a:effectLst>
                    <a:outerShdw blurRad="38100" dist="38100" dir="2700000" algn="tl">
                      <a:srgbClr val="000000"/>
                    </a:outerShdw>
                  </a:effectLst>
                </a:rPr>
                <a:t>dependency</a:t>
              </a:r>
            </a:p>
          </p:txBody>
        </p:sp>
        <p:sp>
          <p:nvSpPr>
            <p:cNvPr id="919631" name="AutoShape 79"/>
            <p:cNvSpPr>
              <a:spLocks noChangeArrowheads="1"/>
            </p:cNvSpPr>
            <p:nvPr/>
          </p:nvSpPr>
          <p:spPr bwMode="invGray">
            <a:xfrm>
              <a:off x="2976" y="2496"/>
              <a:ext cx="240" cy="240"/>
            </a:xfrm>
            <a:prstGeom prst="downArrow">
              <a:avLst>
                <a:gd name="adj1" fmla="val 50000"/>
                <a:gd name="adj2" fmla="val 2500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919632" name="Rectangle 80"/>
          <p:cNvSpPr>
            <a:spLocks noChangeArrowheads="1"/>
          </p:cNvSpPr>
          <p:nvPr/>
        </p:nvSpPr>
        <p:spPr bwMode="auto">
          <a:xfrm>
            <a:off x="685800" y="4648200"/>
            <a:ext cx="6858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b="1">
                <a:solidFill>
                  <a:schemeClr val="tx1"/>
                </a:solidFill>
                <a:latin typeface="Arial" panose="020B0604020202020204" pitchFamily="34" charset="0"/>
              </a:defRPr>
            </a:lvl1pPr>
            <a:lvl2pPr marL="742950" indent="-285750">
              <a:spcBef>
                <a:spcPct val="20000"/>
              </a:spcBef>
              <a:buChar char="–"/>
              <a:defRPr sz="2800" b="1">
                <a:solidFill>
                  <a:schemeClr val="tx1"/>
                </a:solidFill>
                <a:latin typeface="Arial" panose="020B0604020202020204" pitchFamily="34" charset="0"/>
              </a:defRPr>
            </a:lvl2pPr>
            <a:lvl3pPr marL="1143000" indent="-228600">
              <a:spcBef>
                <a:spcPct val="20000"/>
              </a:spcBef>
              <a:buChar char="•"/>
              <a:defRPr sz="24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fontAlgn="base">
              <a:spcBef>
                <a:spcPct val="20000"/>
              </a:spcBef>
              <a:spcAft>
                <a:spcPct val="0"/>
              </a:spcAft>
              <a:buChar char="»"/>
              <a:defRPr sz="2000" b="1">
                <a:solidFill>
                  <a:schemeClr val="tx1"/>
                </a:solidFill>
                <a:latin typeface="Arial" panose="020B0604020202020204" pitchFamily="34" charset="0"/>
              </a:defRPr>
            </a:lvl6pPr>
            <a:lvl7pPr marL="2971800" indent="-228600" fontAlgn="base">
              <a:spcBef>
                <a:spcPct val="20000"/>
              </a:spcBef>
              <a:spcAft>
                <a:spcPct val="0"/>
              </a:spcAft>
              <a:buChar char="»"/>
              <a:defRPr sz="2000" b="1">
                <a:solidFill>
                  <a:schemeClr val="tx1"/>
                </a:solidFill>
                <a:latin typeface="Arial" panose="020B0604020202020204" pitchFamily="34" charset="0"/>
              </a:defRPr>
            </a:lvl7pPr>
            <a:lvl8pPr marL="3429000" indent="-228600" fontAlgn="base">
              <a:spcBef>
                <a:spcPct val="20000"/>
              </a:spcBef>
              <a:spcAft>
                <a:spcPct val="0"/>
              </a:spcAft>
              <a:buChar char="»"/>
              <a:defRPr sz="2000" b="1">
                <a:solidFill>
                  <a:schemeClr val="tx1"/>
                </a:solidFill>
                <a:latin typeface="Arial" panose="020B0604020202020204" pitchFamily="34" charset="0"/>
              </a:defRPr>
            </a:lvl8pPr>
            <a:lvl9pPr marL="3886200" indent="-228600" fontAlgn="base">
              <a:spcBef>
                <a:spcPct val="20000"/>
              </a:spcBef>
              <a:spcAft>
                <a:spcPct val="0"/>
              </a:spcAft>
              <a:buChar char="»"/>
              <a:defRPr sz="2000" b="1">
                <a:solidFill>
                  <a:schemeClr val="tx1"/>
                </a:solidFill>
                <a:latin typeface="Arial" panose="020B0604020202020204" pitchFamily="34" charset="0"/>
              </a:defRPr>
            </a:lvl9pPr>
          </a:lstStyle>
          <a:p>
            <a:pPr>
              <a:spcBef>
                <a:spcPct val="0"/>
              </a:spcBef>
            </a:pPr>
            <a:r>
              <a:rPr lang="en-US" altLang="en-US"/>
              <a:t>Algorithm:</a:t>
            </a:r>
          </a:p>
          <a:p>
            <a:pPr lvl="1">
              <a:spcBef>
                <a:spcPct val="0"/>
              </a:spcBef>
            </a:pPr>
            <a:r>
              <a:rPr lang="en-US" altLang="en-US"/>
              <a:t>incremental (frame coherence)</a:t>
            </a:r>
          </a:p>
          <a:p>
            <a:pPr lvl="1">
              <a:spcBef>
                <a:spcPct val="0"/>
              </a:spcBef>
            </a:pPr>
            <a:r>
              <a:rPr lang="en-US" altLang="en-US"/>
              <a:t>efficient (~15% of frame time)</a:t>
            </a:r>
          </a:p>
          <a:p>
            <a:pPr lvl="1">
              <a:spcBef>
                <a:spcPct val="0"/>
              </a:spcBef>
            </a:pPr>
            <a:r>
              <a:rPr lang="en-US" altLang="en-US"/>
              <a:t>amortizable</a:t>
            </a:r>
          </a:p>
        </p:txBody>
      </p:sp>
      <p:sp>
        <p:nvSpPr>
          <p:cNvPr id="919633" name="AutoShape 81"/>
          <p:cNvSpPr>
            <a:spLocks noChangeArrowheads="1"/>
          </p:cNvSpPr>
          <p:nvPr/>
        </p:nvSpPr>
        <p:spPr bwMode="invGray">
          <a:xfrm flipV="1">
            <a:off x="1600200" y="2971800"/>
            <a:ext cx="381000" cy="381000"/>
          </a:xfrm>
          <a:prstGeom prst="downArrow">
            <a:avLst>
              <a:gd name="adj1" fmla="val 50000"/>
              <a:gd name="adj2" fmla="val 25000"/>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919634" name="Group 82"/>
          <p:cNvGrpSpPr>
            <a:grpSpLocks/>
          </p:cNvGrpSpPr>
          <p:nvPr/>
        </p:nvGrpSpPr>
        <p:grpSpPr bwMode="auto">
          <a:xfrm>
            <a:off x="1447800" y="2362200"/>
            <a:ext cx="3200400" cy="533400"/>
            <a:chOff x="912" y="1488"/>
            <a:chExt cx="2016" cy="336"/>
          </a:xfrm>
        </p:grpSpPr>
        <p:sp>
          <p:nvSpPr>
            <p:cNvPr id="919635" name="AutoShape 83"/>
            <p:cNvSpPr>
              <a:spLocks noChangeArrowheads="1"/>
            </p:cNvSpPr>
            <p:nvPr/>
          </p:nvSpPr>
          <p:spPr bwMode="invGray">
            <a:xfrm>
              <a:off x="1680" y="1488"/>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11</a:t>
              </a:r>
              <a:endParaRPr lang="en-US" altLang="en-US" sz="3000">
                <a:effectLst>
                  <a:outerShdw blurRad="38100" dist="38100" dir="2700000" algn="tl">
                    <a:srgbClr val="000000"/>
                  </a:outerShdw>
                </a:effectLst>
              </a:endParaRPr>
            </a:p>
          </p:txBody>
        </p:sp>
        <p:sp>
          <p:nvSpPr>
            <p:cNvPr id="919636" name="AutoShape 84"/>
            <p:cNvSpPr>
              <a:spLocks noChangeArrowheads="1"/>
            </p:cNvSpPr>
            <p:nvPr/>
          </p:nvSpPr>
          <p:spPr bwMode="invGray">
            <a:xfrm>
              <a:off x="912" y="1488"/>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10</a:t>
              </a:r>
              <a:endParaRPr lang="en-US" altLang="en-US" sz="3000">
                <a:effectLst>
                  <a:outerShdw blurRad="38100" dist="38100" dir="2700000" algn="tl">
                    <a:srgbClr val="000000"/>
                  </a:outerShdw>
                </a:effectLst>
              </a:endParaRPr>
            </a:p>
          </p:txBody>
        </p:sp>
        <p:sp>
          <p:nvSpPr>
            <p:cNvPr id="919637" name="AutoShape 85"/>
            <p:cNvSpPr>
              <a:spLocks noChangeArrowheads="1"/>
            </p:cNvSpPr>
            <p:nvPr/>
          </p:nvSpPr>
          <p:spPr bwMode="invGray">
            <a:xfrm>
              <a:off x="2496" y="1488"/>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4</a:t>
              </a:r>
              <a:endParaRPr lang="en-US" altLang="en-US" sz="3000">
                <a:effectLst>
                  <a:outerShdw blurRad="38100" dist="38100" dir="2700000" algn="tl">
                    <a:srgbClr val="000000"/>
                  </a:outerShdw>
                </a:effectLst>
              </a:endParaRPr>
            </a:p>
          </p:txBody>
        </p:sp>
      </p:grpSp>
      <p:grpSp>
        <p:nvGrpSpPr>
          <p:cNvPr id="919638" name="Group 86"/>
          <p:cNvGrpSpPr>
            <a:grpSpLocks/>
          </p:cNvGrpSpPr>
          <p:nvPr/>
        </p:nvGrpSpPr>
        <p:grpSpPr bwMode="auto">
          <a:xfrm>
            <a:off x="3962400" y="3352800"/>
            <a:ext cx="2514600" cy="1524000"/>
            <a:chOff x="2496" y="2112"/>
            <a:chExt cx="1584" cy="960"/>
          </a:xfrm>
        </p:grpSpPr>
        <p:sp>
          <p:nvSpPr>
            <p:cNvPr id="919639" name="AutoShape 87"/>
            <p:cNvSpPr>
              <a:spLocks noChangeArrowheads="1"/>
            </p:cNvSpPr>
            <p:nvPr/>
          </p:nvSpPr>
          <p:spPr bwMode="invGray">
            <a:xfrm>
              <a:off x="2496" y="273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14</a:t>
              </a:r>
              <a:endParaRPr lang="en-US" altLang="en-US" sz="3000">
                <a:effectLst>
                  <a:outerShdw blurRad="38100" dist="38100" dir="2700000" algn="tl">
                    <a:srgbClr val="000000"/>
                  </a:outerShdw>
                </a:effectLst>
              </a:endParaRPr>
            </a:p>
          </p:txBody>
        </p:sp>
        <p:sp>
          <p:nvSpPr>
            <p:cNvPr id="919640" name="AutoShape 88"/>
            <p:cNvSpPr>
              <a:spLocks noChangeArrowheads="1"/>
            </p:cNvSpPr>
            <p:nvPr/>
          </p:nvSpPr>
          <p:spPr bwMode="invGray">
            <a:xfrm>
              <a:off x="3264" y="2736"/>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15</a:t>
              </a:r>
              <a:endParaRPr lang="en-US" altLang="en-US" sz="3000">
                <a:effectLst>
                  <a:outerShdw blurRad="38100" dist="38100" dir="2700000" algn="tl">
                    <a:srgbClr val="000000"/>
                  </a:outerShdw>
                </a:effectLst>
              </a:endParaRPr>
            </a:p>
          </p:txBody>
        </p:sp>
        <p:sp>
          <p:nvSpPr>
            <p:cNvPr id="919641" name="AutoShape 89"/>
            <p:cNvSpPr>
              <a:spLocks noChangeArrowheads="1"/>
            </p:cNvSpPr>
            <p:nvPr/>
          </p:nvSpPr>
          <p:spPr bwMode="invGray">
            <a:xfrm>
              <a:off x="3648" y="2112"/>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7</a:t>
              </a:r>
              <a:endParaRPr lang="en-US" altLang="en-US" sz="3000">
                <a:effectLst>
                  <a:outerShdw blurRad="38100" dist="38100" dir="2700000" algn="tl">
                    <a:srgbClr val="000000"/>
                  </a:outerShdw>
                </a:effectLst>
              </a:endParaRPr>
            </a:p>
          </p:txBody>
        </p:sp>
      </p:grpSp>
      <p:grpSp>
        <p:nvGrpSpPr>
          <p:cNvPr id="919642" name="Group 90"/>
          <p:cNvGrpSpPr>
            <a:grpSpLocks/>
          </p:cNvGrpSpPr>
          <p:nvPr/>
        </p:nvGrpSpPr>
        <p:grpSpPr bwMode="auto">
          <a:xfrm>
            <a:off x="6477000" y="2362200"/>
            <a:ext cx="1905000" cy="533400"/>
            <a:chOff x="4080" y="1488"/>
            <a:chExt cx="1200" cy="336"/>
          </a:xfrm>
        </p:grpSpPr>
        <p:sp>
          <p:nvSpPr>
            <p:cNvPr id="919643" name="AutoShape 91"/>
            <p:cNvSpPr>
              <a:spLocks noChangeArrowheads="1"/>
            </p:cNvSpPr>
            <p:nvPr/>
          </p:nvSpPr>
          <p:spPr bwMode="invGray">
            <a:xfrm>
              <a:off x="4080" y="1488"/>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8</a:t>
              </a:r>
              <a:endParaRPr lang="en-US" altLang="en-US" sz="3000">
                <a:effectLst>
                  <a:outerShdw blurRad="38100" dist="38100" dir="2700000" algn="tl">
                    <a:srgbClr val="000000"/>
                  </a:outerShdw>
                </a:effectLst>
              </a:endParaRPr>
            </a:p>
          </p:txBody>
        </p:sp>
        <p:sp>
          <p:nvSpPr>
            <p:cNvPr id="919644" name="AutoShape 92"/>
            <p:cNvSpPr>
              <a:spLocks noChangeArrowheads="1"/>
            </p:cNvSpPr>
            <p:nvPr/>
          </p:nvSpPr>
          <p:spPr bwMode="invGray">
            <a:xfrm>
              <a:off x="4848" y="1488"/>
              <a:ext cx="432" cy="336"/>
            </a:xfrm>
            <a:prstGeom prst="roundRect">
              <a:avLst>
                <a:gd name="adj" fmla="val 16667"/>
              </a:avLst>
            </a:prstGeom>
            <a:solidFill>
              <a:schemeClr val="tx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137160" anchor="ctr"/>
            <a:lstStyle/>
            <a:p>
              <a:pPr algn="ctr" eaLnBrk="0" hangingPunct="0"/>
              <a:r>
                <a:rPr lang="en-US" altLang="en-US" sz="3000">
                  <a:effectLst>
                    <a:outerShdw blurRad="38100" dist="38100" dir="2700000" algn="tl">
                      <a:srgbClr val="000000"/>
                    </a:outerShdw>
                  </a:effectLst>
                </a:rPr>
                <a:t>v</a:t>
              </a:r>
              <a:r>
                <a:rPr lang="en-US" altLang="en-US" sz="3000" baseline="-25000">
                  <a:effectLst>
                    <a:outerShdw blurRad="38100" dist="38100" dir="2700000" algn="tl">
                      <a:srgbClr val="000000"/>
                    </a:outerShdw>
                  </a:effectLst>
                </a:rPr>
                <a:t>9</a:t>
              </a:r>
              <a:endParaRPr lang="en-US" altLang="en-US" sz="3000">
                <a:effectLst>
                  <a:outerShdw blurRad="38100" dist="38100" dir="2700000" algn="tl">
                    <a:srgbClr val="000000"/>
                  </a:outerShdw>
                </a:effectLst>
              </a:endParaRPr>
            </a:p>
          </p:txBody>
        </p:sp>
      </p:grpSp>
    </p:spTree>
    <p:extLst>
      <p:ext uri="{BB962C8B-B14F-4D97-AF65-F5344CB8AC3E}">
        <p14:creationId xmlns:p14="http://schemas.microsoft.com/office/powerpoint/2010/main" val="29360592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919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9588"/>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1955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19633"/>
                                        </p:tgtEl>
                                        <p:attrNameLst>
                                          <p:attrName>style.visibility</p:attrName>
                                        </p:attrNameLst>
                                      </p:cBhvr>
                                      <p:to>
                                        <p:strVal val="visible"/>
                                      </p:to>
                                    </p:set>
                                  </p:childTnLst>
                                  <p:subTnLst>
                                    <p:set>
                                      <p:cBhvr override="childStyle">
                                        <p:cTn dur="1" fill="hold" display="0" masterRel="nextClick" afterEffect="1"/>
                                        <p:tgtEl>
                                          <p:spTgt spid="919633"/>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91958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91959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91959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91959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919602"/>
                                        </p:tgtEl>
                                        <p:attrNameLst>
                                          <p:attrName>style.visibility</p:attrName>
                                        </p:attrNameLst>
                                      </p:cBhvr>
                                      <p:to>
                                        <p:strVal val="visible"/>
                                      </p:to>
                                    </p:set>
                                  </p:childTnLst>
                                  <p:subTnLst>
                                    <p:set>
                                      <p:cBhvr override="childStyle">
                                        <p:cTn dur="1" fill="hold" display="0" masterRel="nextClick" afterEffect="1"/>
                                        <p:tgtEl>
                                          <p:spTgt spid="919602"/>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919627"/>
                                        </p:tgtEl>
                                        <p:attrNameLst>
                                          <p:attrName>style.visibility</p:attrName>
                                        </p:attrNameLst>
                                      </p:cBhvr>
                                      <p:to>
                                        <p:strVal val="visible"/>
                                      </p:to>
                                    </p:set>
                                  </p:childTnLst>
                                  <p:subTnLst>
                                    <p:set>
                                      <p:cBhvr override="childStyle">
                                        <p:cTn dur="1" fill="hold" display="0" masterRel="nextClick" afterEffect="1"/>
                                        <p:tgtEl>
                                          <p:spTgt spid="919627"/>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91961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91960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91960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919614"/>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91961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919620"/>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919623"/>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91963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919634"/>
                                        </p:tgtEl>
                                        <p:attrNameLst>
                                          <p:attrName>style.visibility</p:attrName>
                                        </p:attrNameLst>
                                      </p:cBhvr>
                                      <p:to>
                                        <p:strVal val="visible"/>
                                      </p:to>
                                    </p:set>
                                  </p:childTnLst>
                                  <p:subTnLst>
                                    <p:set>
                                      <p:cBhvr override="childStyle">
                                        <p:cTn dur="1" fill="hold" display="0" masterRel="nextClick" afterEffect="1"/>
                                        <p:tgtEl>
                                          <p:spTgt spid="919634"/>
                                        </p:tgtEl>
                                        <p:attrNameLst>
                                          <p:attrName>style.visibility</p:attrName>
                                        </p:attrNameLst>
                                      </p:cBhvr>
                                      <p:to>
                                        <p:strVal val="hidden"/>
                                      </p:to>
                                    </p:set>
                                  </p:sub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nodeType="clickEffect">
                                  <p:stCondLst>
                                    <p:cond delay="0"/>
                                  </p:stCondLst>
                                  <p:childTnLst>
                                    <p:set>
                                      <p:cBhvr>
                                        <p:cTn id="81" dur="1" fill="hold">
                                          <p:stCondLst>
                                            <p:cond delay="499"/>
                                          </p:stCondLst>
                                        </p:cTn>
                                        <p:tgtEl>
                                          <p:spTgt spid="919638"/>
                                        </p:tgtEl>
                                        <p:attrNameLst>
                                          <p:attrName>style.visibility</p:attrName>
                                        </p:attrNameLst>
                                      </p:cBhvr>
                                      <p:to>
                                        <p:strVal val="visible"/>
                                      </p:to>
                                    </p:set>
                                  </p:childTnLst>
                                  <p:subTnLst>
                                    <p:set>
                                      <p:cBhvr override="childStyle">
                                        <p:cTn dur="1" fill="hold" display="0" masterRel="nextClick" afterEffect="1"/>
                                        <p:tgtEl>
                                          <p:spTgt spid="919638"/>
                                        </p:tgtEl>
                                        <p:attrNameLst>
                                          <p:attrName>style.visibility</p:attrName>
                                        </p:attrNameLst>
                                      </p:cBhvr>
                                      <p:to>
                                        <p:strVal val="hidden"/>
                                      </p:to>
                                    </p:set>
                                  </p:sub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499"/>
                                          </p:stCondLst>
                                        </p:cTn>
                                        <p:tgtEl>
                                          <p:spTgt spid="919642"/>
                                        </p:tgtEl>
                                        <p:attrNameLst>
                                          <p:attrName>style.visibility</p:attrName>
                                        </p:attrNameLst>
                                      </p:cBhvr>
                                      <p:to>
                                        <p:strVal val="visible"/>
                                      </p:to>
                                    </p:set>
                                  </p:childTnLst>
                                  <p:subTnLst>
                                    <p:set>
                                      <p:cBhvr override="childStyle">
                                        <p:cTn dur="1" fill="hold" display="0" masterRel="nextClick" afterEffect="1"/>
                                        <p:tgtEl>
                                          <p:spTgt spid="91964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7" grpId="0" animBg="1"/>
      <p:bldP spid="919588" grpId="0" animBg="1" autoUpdateAnimBg="0"/>
      <p:bldP spid="919602" grpId="0" animBg="1"/>
      <p:bldP spid="919632" grpId="0" autoUpdateAnimBg="0"/>
      <p:bldP spid="9196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p:txBody>
          <a:bodyPr/>
          <a:lstStyle/>
          <a:p>
            <a:r>
              <a:rPr lang="en-US" altLang="en-US"/>
              <a:t>View-dependent refinement criteria</a:t>
            </a:r>
          </a:p>
        </p:txBody>
      </p:sp>
      <p:sp>
        <p:nvSpPr>
          <p:cNvPr id="921603" name="Rectangle 3"/>
          <p:cNvSpPr>
            <a:spLocks noGrp="1" noChangeArrowheads="1"/>
          </p:cNvSpPr>
          <p:nvPr>
            <p:ph type="body" idx="1"/>
          </p:nvPr>
        </p:nvSpPr>
        <p:spPr>
          <a:xfrm>
            <a:off x="963613" y="1536700"/>
            <a:ext cx="7216775" cy="3530600"/>
          </a:xfrm>
        </p:spPr>
        <p:txBody>
          <a:bodyPr/>
          <a:lstStyle/>
          <a:p>
            <a:pPr>
              <a:buFontTx/>
              <a:buNone/>
            </a:pPr>
            <a:r>
              <a:rPr lang="en-US" altLang="en-US" u="sng"/>
              <a:t>3 criteria:</a:t>
            </a:r>
            <a:endParaRPr lang="en-US" altLang="en-US"/>
          </a:p>
          <a:p>
            <a:pPr lvl="1">
              <a:spcBef>
                <a:spcPct val="70000"/>
              </a:spcBef>
            </a:pPr>
            <a:r>
              <a:rPr lang="en-US" altLang="en-US" sz="3000"/>
              <a:t>view frustum</a:t>
            </a:r>
          </a:p>
          <a:p>
            <a:pPr lvl="1">
              <a:spcBef>
                <a:spcPct val="70000"/>
              </a:spcBef>
            </a:pPr>
            <a:r>
              <a:rPr lang="en-US" altLang="en-US" sz="3000"/>
              <a:t>surface orientation</a:t>
            </a:r>
          </a:p>
          <a:p>
            <a:pPr lvl="1">
              <a:spcBef>
                <a:spcPct val="70000"/>
              </a:spcBef>
            </a:pPr>
            <a:r>
              <a:rPr lang="en-US" altLang="en-US" sz="3000"/>
              <a:t>screen-space geometric error</a:t>
            </a:r>
          </a:p>
        </p:txBody>
      </p:sp>
      <p:sp>
        <p:nvSpPr>
          <p:cNvPr id="921604" name="Text Box 4"/>
          <p:cNvSpPr txBox="1">
            <a:spLocks noChangeArrowheads="1"/>
          </p:cNvSpPr>
          <p:nvPr/>
        </p:nvSpPr>
        <p:spPr bwMode="auto">
          <a:xfrm>
            <a:off x="1447800" y="4968875"/>
            <a:ext cx="4040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200">
                <a:solidFill>
                  <a:schemeClr val="tx2"/>
                </a:solidFill>
                <a:effectLst>
                  <a:outerShdw blurRad="38100" dist="38100" dir="2700000" algn="tl">
                    <a:srgbClr val="000000"/>
                  </a:outerShdw>
                </a:effectLst>
              </a:rPr>
              <a:t>See paper for details.</a:t>
            </a:r>
          </a:p>
        </p:txBody>
      </p:sp>
    </p:spTree>
    <p:extLst>
      <p:ext uri="{BB962C8B-B14F-4D97-AF65-F5344CB8AC3E}">
        <p14:creationId xmlns:p14="http://schemas.microsoft.com/office/powerpoint/2010/main" val="410071842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650" name="Picture 2" descr="v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2000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3651" name="Rectangle 3"/>
          <p:cNvSpPr>
            <a:spLocks noGrp="1" noChangeArrowheads="1"/>
          </p:cNvSpPr>
          <p:nvPr>
            <p:ph type="title"/>
          </p:nvPr>
        </p:nvSpPr>
        <p:spPr/>
        <p:txBody>
          <a:bodyPr/>
          <a:lstStyle/>
          <a:p>
            <a:r>
              <a:rPr lang="en-US" altLang="en-US"/>
              <a:t>(1) View frustum</a:t>
            </a:r>
          </a:p>
        </p:txBody>
      </p:sp>
      <p:pic>
        <p:nvPicPr>
          <p:cNvPr id="923652" name="Picture 4" descr="v2"/>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46958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grpSp>
        <p:nvGrpSpPr>
          <p:cNvPr id="923653" name="Group 5"/>
          <p:cNvGrpSpPr>
            <a:grpSpLocks/>
          </p:cNvGrpSpPr>
          <p:nvPr/>
        </p:nvGrpSpPr>
        <p:grpSpPr bwMode="auto">
          <a:xfrm>
            <a:off x="693738" y="1295400"/>
            <a:ext cx="8297862" cy="4994275"/>
            <a:chOff x="437" y="816"/>
            <a:chExt cx="5227" cy="3146"/>
          </a:xfrm>
        </p:grpSpPr>
        <p:pic>
          <p:nvPicPr>
            <p:cNvPr id="923654" name="Picture 6" descr="v3"/>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blackGray">
            <a:xfrm>
              <a:off x="2958" y="816"/>
              <a:ext cx="2706" cy="2706"/>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3655" name="Line 7"/>
            <p:cNvSpPr>
              <a:spLocks noChangeShapeType="1"/>
            </p:cNvSpPr>
            <p:nvPr/>
          </p:nvSpPr>
          <p:spPr bwMode="auto">
            <a:xfrm flipH="1" flipV="1">
              <a:off x="3408" y="2112"/>
              <a:ext cx="48" cy="153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3656" name="Text Box 8"/>
            <p:cNvSpPr txBox="1">
              <a:spLocks noChangeArrowheads="1"/>
            </p:cNvSpPr>
            <p:nvPr/>
          </p:nvSpPr>
          <p:spPr bwMode="invGray">
            <a:xfrm>
              <a:off x="3068" y="3627"/>
              <a:ext cx="923" cy="33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800">
                  <a:solidFill>
                    <a:schemeClr val="accent2"/>
                  </a:solidFill>
                  <a:effectLst>
                    <a:outerShdw blurRad="38100" dist="38100" dir="2700000" algn="tl">
                      <a:srgbClr val="000000"/>
                    </a:outerShdw>
                  </a:effectLst>
                </a:rPr>
                <a:t>too high</a:t>
              </a:r>
            </a:p>
          </p:txBody>
        </p:sp>
        <p:sp>
          <p:nvSpPr>
            <p:cNvPr id="923657" name="Line 9"/>
            <p:cNvSpPr>
              <a:spLocks noChangeShapeType="1"/>
            </p:cNvSpPr>
            <p:nvPr/>
          </p:nvSpPr>
          <p:spPr bwMode="auto">
            <a:xfrm flipV="1">
              <a:off x="4896" y="2064"/>
              <a:ext cx="240" cy="1584"/>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3658" name="Text Box 10"/>
            <p:cNvSpPr txBox="1">
              <a:spLocks noChangeArrowheads="1"/>
            </p:cNvSpPr>
            <p:nvPr/>
          </p:nvSpPr>
          <p:spPr bwMode="invGray">
            <a:xfrm>
              <a:off x="4246" y="3627"/>
              <a:ext cx="1259" cy="33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800">
                  <a:solidFill>
                    <a:schemeClr val="accent2"/>
                  </a:solidFill>
                  <a:effectLst>
                    <a:outerShdw blurRad="38100" dist="38100" dir="2700000" algn="tl">
                      <a:srgbClr val="000000"/>
                    </a:outerShdw>
                  </a:effectLst>
                </a:rPr>
                <a:t>too far right</a:t>
              </a:r>
            </a:p>
          </p:txBody>
        </p:sp>
        <p:sp>
          <p:nvSpPr>
            <p:cNvPr id="923659" name="Text Box 11"/>
            <p:cNvSpPr txBox="1">
              <a:spLocks noChangeArrowheads="1"/>
            </p:cNvSpPr>
            <p:nvPr/>
          </p:nvSpPr>
          <p:spPr bwMode="auto">
            <a:xfrm>
              <a:off x="437" y="3609"/>
              <a:ext cx="19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effectLst>
                    <a:outerShdw blurRad="38100" dist="38100" dir="2700000" algn="tl">
                      <a:srgbClr val="000000"/>
                    </a:outerShdw>
                  </a:effectLst>
                </a:rPr>
                <a:t>view is unchanged</a:t>
              </a:r>
            </a:p>
          </p:txBody>
        </p:sp>
      </p:grpSp>
    </p:spTree>
    <p:extLst>
      <p:ext uri="{BB962C8B-B14F-4D97-AF65-F5344CB8AC3E}">
        <p14:creationId xmlns:p14="http://schemas.microsoft.com/office/powerpoint/2010/main" val="369198010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698" name="Picture 2" descr="v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2000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925699" name="Picture 3" descr="v2"/>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46958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5700" name="Rectangle 4"/>
          <p:cNvSpPr>
            <a:spLocks noGrp="1" noChangeArrowheads="1"/>
          </p:cNvSpPr>
          <p:nvPr>
            <p:ph type="title"/>
          </p:nvPr>
        </p:nvSpPr>
        <p:spPr/>
        <p:txBody>
          <a:bodyPr/>
          <a:lstStyle/>
          <a:p>
            <a:r>
              <a:rPr lang="en-US" altLang="en-US"/>
              <a:t>(2) Surface orientation</a:t>
            </a:r>
          </a:p>
        </p:txBody>
      </p:sp>
      <p:grpSp>
        <p:nvGrpSpPr>
          <p:cNvPr id="925701" name="Group 5"/>
          <p:cNvGrpSpPr>
            <a:grpSpLocks/>
          </p:cNvGrpSpPr>
          <p:nvPr/>
        </p:nvGrpSpPr>
        <p:grpSpPr bwMode="auto">
          <a:xfrm>
            <a:off x="693738" y="1295400"/>
            <a:ext cx="8288337" cy="5032375"/>
            <a:chOff x="437" y="816"/>
            <a:chExt cx="5221" cy="3170"/>
          </a:xfrm>
        </p:grpSpPr>
        <p:pic>
          <p:nvPicPr>
            <p:cNvPr id="925702" name="Picture 6" descr="v4"/>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blackGray">
            <a:xfrm>
              <a:off x="2957" y="816"/>
              <a:ext cx="2701" cy="2701"/>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5703" name="Line 7"/>
            <p:cNvSpPr>
              <a:spLocks noChangeShapeType="1"/>
            </p:cNvSpPr>
            <p:nvPr/>
          </p:nvSpPr>
          <p:spPr bwMode="auto">
            <a:xfrm flipH="1" flipV="1">
              <a:off x="3888" y="1680"/>
              <a:ext cx="384" cy="201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5704" name="Line 8"/>
            <p:cNvSpPr>
              <a:spLocks noChangeShapeType="1"/>
            </p:cNvSpPr>
            <p:nvPr/>
          </p:nvSpPr>
          <p:spPr bwMode="auto">
            <a:xfrm flipV="1">
              <a:off x="4368" y="1440"/>
              <a:ext cx="768" cy="225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5705" name="Text Box 9"/>
            <p:cNvSpPr txBox="1">
              <a:spLocks noChangeArrowheads="1"/>
            </p:cNvSpPr>
            <p:nvPr/>
          </p:nvSpPr>
          <p:spPr bwMode="auto">
            <a:xfrm>
              <a:off x="437" y="3609"/>
              <a:ext cx="19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effectLst>
                    <a:outerShdw blurRad="38100" dist="38100" dir="2700000" algn="tl">
                      <a:srgbClr val="000000"/>
                    </a:outerShdw>
                  </a:effectLst>
                </a:rPr>
                <a:t>view is unchanged</a:t>
              </a:r>
            </a:p>
          </p:txBody>
        </p:sp>
        <p:sp>
          <p:nvSpPr>
            <p:cNvPr id="925706" name="Text Box 10"/>
            <p:cNvSpPr txBox="1">
              <a:spLocks noChangeArrowheads="1"/>
            </p:cNvSpPr>
            <p:nvPr/>
          </p:nvSpPr>
          <p:spPr bwMode="invGray">
            <a:xfrm>
              <a:off x="3552" y="3651"/>
              <a:ext cx="1522" cy="33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800">
                  <a:solidFill>
                    <a:schemeClr val="accent2"/>
                  </a:solidFill>
                  <a:effectLst>
                    <a:outerShdw blurRad="38100" dist="38100" dir="2700000" algn="tl">
                      <a:srgbClr val="000000"/>
                    </a:outerShdw>
                  </a:effectLst>
                </a:rPr>
                <a:t>oriented away</a:t>
              </a:r>
            </a:p>
          </p:txBody>
        </p:sp>
      </p:grpSp>
    </p:spTree>
    <p:extLst>
      <p:ext uri="{BB962C8B-B14F-4D97-AF65-F5344CB8AC3E}">
        <p14:creationId xmlns:p14="http://schemas.microsoft.com/office/powerpoint/2010/main" val="21941588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746" name="Picture 2" descr="v2"/>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46958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927747" name="Picture 3" descr="v1"/>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200025" y="1295400"/>
            <a:ext cx="4295775" cy="42957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7748" name="Rectangle 4"/>
          <p:cNvSpPr>
            <a:spLocks noGrp="1" noChangeArrowheads="1"/>
          </p:cNvSpPr>
          <p:nvPr>
            <p:ph type="title"/>
          </p:nvPr>
        </p:nvSpPr>
        <p:spPr>
          <a:xfrm>
            <a:off x="152400" y="0"/>
            <a:ext cx="8839200" cy="990600"/>
          </a:xfrm>
        </p:spPr>
        <p:txBody>
          <a:bodyPr/>
          <a:lstStyle/>
          <a:p>
            <a:r>
              <a:rPr lang="en-US" altLang="en-US" sz="4000"/>
              <a:t>(3) Screen-space geometric error</a:t>
            </a:r>
          </a:p>
        </p:txBody>
      </p:sp>
      <p:grpSp>
        <p:nvGrpSpPr>
          <p:cNvPr id="927749" name="Group 5"/>
          <p:cNvGrpSpPr>
            <a:grpSpLocks/>
          </p:cNvGrpSpPr>
          <p:nvPr/>
        </p:nvGrpSpPr>
        <p:grpSpPr bwMode="auto">
          <a:xfrm>
            <a:off x="200025" y="990600"/>
            <a:ext cx="8782050" cy="5673725"/>
            <a:chOff x="126" y="624"/>
            <a:chExt cx="5532" cy="3574"/>
          </a:xfrm>
        </p:grpSpPr>
        <p:pic>
          <p:nvPicPr>
            <p:cNvPr id="927750" name="Picture 6" descr="v5"/>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blackGray">
            <a:xfrm>
              <a:off x="2957" y="816"/>
              <a:ext cx="2701" cy="2701"/>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927751" name="Picture 7" descr="v5"/>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blackGray">
            <a:xfrm>
              <a:off x="126" y="816"/>
              <a:ext cx="2701" cy="2701"/>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7752" name="Line 8"/>
            <p:cNvSpPr>
              <a:spLocks noChangeShapeType="1"/>
            </p:cNvSpPr>
            <p:nvPr/>
          </p:nvSpPr>
          <p:spPr bwMode="auto">
            <a:xfrm flipV="1">
              <a:off x="1956" y="2634"/>
              <a:ext cx="84" cy="1068"/>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7753" name="Line 9"/>
            <p:cNvSpPr>
              <a:spLocks noChangeShapeType="1"/>
            </p:cNvSpPr>
            <p:nvPr/>
          </p:nvSpPr>
          <p:spPr bwMode="auto">
            <a:xfrm flipH="1" flipV="1">
              <a:off x="888" y="3174"/>
              <a:ext cx="120" cy="52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7754" name="Text Box 10"/>
            <p:cNvSpPr txBox="1">
              <a:spLocks noChangeArrowheads="1"/>
            </p:cNvSpPr>
            <p:nvPr/>
          </p:nvSpPr>
          <p:spPr bwMode="invGray">
            <a:xfrm>
              <a:off x="336" y="3648"/>
              <a:ext cx="1968" cy="5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altLang="en-US" sz="2800">
                  <a:solidFill>
                    <a:schemeClr val="accent2"/>
                  </a:solidFill>
                  <a:effectLst>
                    <a:outerShdw blurRad="38100" dist="38100" dir="2700000" algn="tl">
                      <a:srgbClr val="000000"/>
                    </a:outerShdw>
                  </a:effectLst>
                </a:rPr>
                <a:t>refinement near silhouette</a:t>
              </a:r>
            </a:p>
          </p:txBody>
        </p:sp>
        <p:sp>
          <p:nvSpPr>
            <p:cNvPr id="927755" name="Line 11"/>
            <p:cNvSpPr>
              <a:spLocks noChangeShapeType="1"/>
            </p:cNvSpPr>
            <p:nvPr/>
          </p:nvSpPr>
          <p:spPr bwMode="auto">
            <a:xfrm flipV="1">
              <a:off x="4320" y="1296"/>
              <a:ext cx="240" cy="2406"/>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7756" name="Text Box 12"/>
            <p:cNvSpPr txBox="1">
              <a:spLocks noChangeArrowheads="1"/>
            </p:cNvSpPr>
            <p:nvPr/>
          </p:nvSpPr>
          <p:spPr bwMode="invGray">
            <a:xfrm>
              <a:off x="3552" y="3648"/>
              <a:ext cx="1488" cy="55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altLang="en-US" sz="2800">
                  <a:solidFill>
                    <a:schemeClr val="accent2"/>
                  </a:solidFill>
                  <a:effectLst>
                    <a:outerShdw blurRad="38100" dist="38100" dir="2700000" algn="tl">
                      <a:srgbClr val="000000"/>
                    </a:outerShdw>
                  </a:effectLst>
                </a:rPr>
                <a:t>coarser in distance</a:t>
              </a:r>
            </a:p>
          </p:txBody>
        </p:sp>
        <p:sp>
          <p:nvSpPr>
            <p:cNvPr id="927757" name="Text Box 13"/>
            <p:cNvSpPr txBox="1">
              <a:spLocks noChangeArrowheads="1"/>
            </p:cNvSpPr>
            <p:nvPr/>
          </p:nvSpPr>
          <p:spPr bwMode="invGray">
            <a:xfrm>
              <a:off x="432" y="624"/>
              <a:ext cx="2127" cy="33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800">
                  <a:effectLst>
                    <a:outerShdw blurRad="38100" dist="38100" dir="2700000" algn="tl">
                      <a:srgbClr val="000000"/>
                    </a:outerShdw>
                  </a:effectLst>
                </a:rPr>
                <a:t>tolerance=0.5 pixels</a:t>
              </a:r>
            </a:p>
          </p:txBody>
        </p:sp>
      </p:grpSp>
    </p:spTree>
    <p:extLst>
      <p:ext uri="{BB962C8B-B14F-4D97-AF65-F5344CB8AC3E}">
        <p14:creationId xmlns:p14="http://schemas.microsoft.com/office/powerpoint/2010/main" val="353660979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p:txBody>
          <a:bodyPr/>
          <a:lstStyle/>
          <a:p>
            <a:r>
              <a:rPr lang="en-US" altLang="en-US"/>
              <a:t>All three criteria together</a:t>
            </a:r>
          </a:p>
        </p:txBody>
      </p:sp>
      <p:pic>
        <p:nvPicPr>
          <p:cNvPr id="929795" name="Picture 3" descr="v7"/>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200025" y="1293813"/>
            <a:ext cx="4287838" cy="4287837"/>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pic>
        <p:nvPicPr>
          <p:cNvPr id="929796" name="Picture 4" descr="v8"/>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blackGray">
          <a:xfrm>
            <a:off x="4695825" y="1293813"/>
            <a:ext cx="4287838" cy="4287837"/>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29797" name="Text Box 5"/>
          <p:cNvSpPr txBox="1">
            <a:spLocks noChangeArrowheads="1"/>
          </p:cNvSpPr>
          <p:nvPr/>
        </p:nvSpPr>
        <p:spPr bwMode="auto">
          <a:xfrm>
            <a:off x="187325" y="5849163"/>
            <a:ext cx="5908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3000" dirty="0">
                <a:effectLst>
                  <a:outerShdw blurRad="38100" dist="38100" dir="2700000" algn="tl">
                    <a:srgbClr val="000000"/>
                  </a:outerShdw>
                </a:effectLst>
              </a:rPr>
              <a:t>69,473 faces </a:t>
            </a:r>
            <a:r>
              <a:rPr lang="en-US" altLang="en-US" sz="3000" dirty="0">
                <a:effectLst>
                  <a:outerShdw blurRad="38100" dist="38100" dir="2700000" algn="tl">
                    <a:srgbClr val="000000"/>
                  </a:outerShdw>
                </a:effectLst>
                <a:sym typeface="Symbol" panose="05050102010706020507" pitchFamily="18" charset="2"/>
              </a:rPr>
              <a:t> 10,528 </a:t>
            </a:r>
            <a:r>
              <a:rPr lang="en-US" altLang="en-US" sz="3000" dirty="0" smtClean="0">
                <a:effectLst>
                  <a:outerShdw blurRad="38100" dist="38100" dir="2700000" algn="tl">
                    <a:srgbClr val="000000"/>
                  </a:outerShdw>
                </a:effectLst>
                <a:sym typeface="Symbol" panose="05050102010706020507" pitchFamily="18" charset="2"/>
              </a:rPr>
              <a:t>faces</a:t>
            </a:r>
            <a:endParaRPr lang="en-US" altLang="en-US" sz="3000" dirty="0">
              <a:effectLst>
                <a:outerShdw blurRad="38100" dist="38100" dir="2700000" algn="tl">
                  <a:srgbClr val="000000"/>
                </a:outerShdw>
              </a:effectLst>
              <a:sym typeface="Symbol" panose="05050102010706020507" pitchFamily="18" charset="2"/>
            </a:endParaRPr>
          </a:p>
        </p:txBody>
      </p:sp>
    </p:spTree>
    <p:extLst>
      <p:ext uri="{BB962C8B-B14F-4D97-AF65-F5344CB8AC3E}">
        <p14:creationId xmlns:p14="http://schemas.microsoft.com/office/powerpoint/2010/main" val="1022599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altLang="en-US"/>
              <a:t>Fast rendering: triangle strips</a:t>
            </a:r>
          </a:p>
        </p:txBody>
      </p:sp>
      <p:pic>
        <p:nvPicPr>
          <p:cNvPr id="931843" name="Picture 3" descr="v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blackGray">
          <a:xfrm>
            <a:off x="257175" y="1409700"/>
            <a:ext cx="4762500" cy="4762500"/>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31844" name="Rectangle 4"/>
          <p:cNvSpPr>
            <a:spLocks noGrp="1" noChangeArrowheads="1"/>
          </p:cNvSpPr>
          <p:nvPr>
            <p:ph type="body" idx="1"/>
          </p:nvPr>
        </p:nvSpPr>
        <p:spPr>
          <a:xfrm>
            <a:off x="5143500" y="1600200"/>
            <a:ext cx="3924300" cy="2819400"/>
          </a:xfrm>
        </p:spPr>
        <p:txBody>
          <a:bodyPr lIns="0" rIns="0"/>
          <a:lstStyle/>
          <a:p>
            <a:pPr marL="0" indent="0">
              <a:buFontTx/>
              <a:buNone/>
            </a:pPr>
            <a:r>
              <a:rPr lang="en-US" altLang="en-US"/>
              <a:t>Greedy algorithm:</a:t>
            </a:r>
            <a:endParaRPr lang="en-US" altLang="en-US" sz="2800"/>
          </a:p>
          <a:p>
            <a:pPr marL="400050" lvl="1">
              <a:spcBef>
                <a:spcPct val="40000"/>
              </a:spcBef>
            </a:pPr>
            <a:r>
              <a:rPr lang="en-US" altLang="en-US" sz="2600"/>
              <a:t>IRIS GL:</a:t>
            </a:r>
            <a:br>
              <a:rPr lang="en-US" altLang="en-US" sz="2600"/>
            </a:br>
            <a:r>
              <a:rPr lang="en-US" altLang="en-US" sz="2600"/>
              <a:t>avg. 10-15 faces/strip</a:t>
            </a:r>
          </a:p>
          <a:p>
            <a:pPr marL="400050" lvl="1">
              <a:spcBef>
                <a:spcPct val="40000"/>
              </a:spcBef>
            </a:pPr>
            <a:r>
              <a:rPr lang="en-US" altLang="en-US" sz="2600"/>
              <a:t>OpenGL:</a:t>
            </a:r>
            <a:br>
              <a:rPr lang="en-US" altLang="en-US" sz="2600"/>
            </a:br>
            <a:r>
              <a:rPr lang="en-US" altLang="en-US" sz="2600"/>
              <a:t>avg. 4.2 faces/strip</a:t>
            </a:r>
          </a:p>
        </p:txBody>
      </p:sp>
      <p:sp>
        <p:nvSpPr>
          <p:cNvPr id="931845" name="Freeform 5"/>
          <p:cNvSpPr>
            <a:spLocks/>
          </p:cNvSpPr>
          <p:nvPr/>
        </p:nvSpPr>
        <p:spPr bwMode="auto">
          <a:xfrm>
            <a:off x="5133975" y="4267200"/>
            <a:ext cx="2133600" cy="685800"/>
          </a:xfrm>
          <a:custGeom>
            <a:avLst/>
            <a:gdLst>
              <a:gd name="T0" fmla="*/ 1344 w 1344"/>
              <a:gd name="T1" fmla="*/ 0 h 432"/>
              <a:gd name="T2" fmla="*/ 1344 w 1344"/>
              <a:gd name="T3" fmla="*/ 432 h 432"/>
              <a:gd name="T4" fmla="*/ 0 w 1344"/>
              <a:gd name="T5" fmla="*/ 432 h 432"/>
            </a:gdLst>
            <a:ahLst/>
            <a:cxnLst>
              <a:cxn ang="0">
                <a:pos x="T0" y="T1"/>
              </a:cxn>
              <a:cxn ang="0">
                <a:pos x="T2" y="T3"/>
              </a:cxn>
              <a:cxn ang="0">
                <a:pos x="T4" y="T5"/>
              </a:cxn>
            </a:cxnLst>
            <a:rect l="0" t="0" r="r" b="b"/>
            <a:pathLst>
              <a:path w="1344" h="432">
                <a:moveTo>
                  <a:pt x="1344" y="0"/>
                </a:moveTo>
                <a:lnTo>
                  <a:pt x="1344" y="432"/>
                </a:lnTo>
                <a:lnTo>
                  <a:pt x="0" y="432"/>
                </a:lnTo>
              </a:path>
            </a:pathLst>
          </a:custGeom>
          <a:noFill/>
          <a:ln w="28575" cap="flat" cmpd="sng">
            <a:solidFill>
              <a:schemeClr val="accent2"/>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18148710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r>
              <a:rPr lang="en-US" altLang="en-US"/>
              <a:t>Geomorphs</a:t>
            </a:r>
          </a:p>
        </p:txBody>
      </p:sp>
      <p:graphicFrame>
        <p:nvGraphicFramePr>
          <p:cNvPr id="935939" name="Object 3"/>
          <p:cNvGraphicFramePr>
            <a:graphicFrameLocks noChangeAspect="1"/>
          </p:cNvGraphicFramePr>
          <p:nvPr/>
        </p:nvGraphicFramePr>
        <p:xfrm>
          <a:off x="228600" y="1541463"/>
          <a:ext cx="8686800" cy="3343275"/>
        </p:xfrm>
        <a:graphic>
          <a:graphicData uri="http://schemas.openxmlformats.org/presentationml/2006/ole">
            <mc:AlternateContent xmlns:mc="http://schemas.openxmlformats.org/markup-compatibility/2006">
              <mc:Choice xmlns:v="urn:schemas-microsoft-com:vml" Requires="v">
                <p:oleObj spid="_x0000_s2059" name="VISIO" r:id="rId4" imgW="4644360" imgH="1788480" progId="Visio.Drawing.4">
                  <p:embed/>
                </p:oleObj>
              </mc:Choice>
              <mc:Fallback>
                <p:oleObj name="VISIO" r:id="rId4" imgW="4644360" imgH="178848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invGray">
                      <a:xfrm>
                        <a:off x="228600" y="1541463"/>
                        <a:ext cx="86868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5940" name="Text Box 4"/>
          <p:cNvSpPr txBox="1">
            <a:spLocks noChangeArrowheads="1"/>
          </p:cNvSpPr>
          <p:nvPr/>
        </p:nvSpPr>
        <p:spPr bwMode="auto">
          <a:xfrm>
            <a:off x="2362200" y="5257800"/>
            <a:ext cx="4627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3200">
                <a:effectLst>
                  <a:outerShdw blurRad="38100" dist="38100" dir="2700000" algn="tl">
                    <a:srgbClr val="000000"/>
                  </a:outerShdw>
                </a:effectLst>
              </a:rPr>
              <a:t>smooth visual transitions</a:t>
            </a:r>
          </a:p>
        </p:txBody>
      </p:sp>
    </p:spTree>
    <p:extLst>
      <p:ext uri="{BB962C8B-B14F-4D97-AF65-F5344CB8AC3E}">
        <p14:creationId xmlns:p14="http://schemas.microsoft.com/office/powerpoint/2010/main" val="2431345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a:noFill/>
          <a:ln/>
        </p:spPr>
        <p:txBody>
          <a:bodyPr lIns="92075" tIns="46038" rIns="92075" bIns="46038" anchorCtr="1"/>
          <a:lstStyle/>
          <a:p>
            <a:r>
              <a:rPr lang="en-US" altLang="zh-CN" dirty="0" smtClean="0">
                <a:ea typeface="宋体" panose="02010600030101010101" pitchFamily="2" charset="-122"/>
              </a:rPr>
              <a:t>Complex meshes</a:t>
            </a:r>
            <a:endParaRPr lang="en-US" altLang="zh-CN" dirty="0">
              <a:ea typeface="宋体" panose="02010600030101010101" pitchFamily="2" charset="-122"/>
            </a:endParaRPr>
          </a:p>
        </p:txBody>
      </p:sp>
      <p:pic>
        <p:nvPicPr>
          <p:cNvPr id="77005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415925" y="1454150"/>
            <a:ext cx="2816225" cy="4702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0052" name="Rectangle 4"/>
          <p:cNvSpPr>
            <a:spLocks noChangeArrowheads="1"/>
          </p:cNvSpPr>
          <p:nvPr/>
        </p:nvSpPr>
        <p:spPr bwMode="blackWhite">
          <a:xfrm>
            <a:off x="2114550" y="1501775"/>
            <a:ext cx="2220913" cy="476250"/>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eaLnBrk="0" hangingPunct="0">
              <a:lnSpc>
                <a:spcPct val="90000"/>
              </a:lnSpc>
            </a:pPr>
            <a:r>
              <a:rPr lang="en-US" altLang="zh-CN" sz="2800">
                <a:effectLst>
                  <a:outerShdw blurRad="38100" dist="38100" dir="2700000" algn="tl">
                    <a:srgbClr val="000000"/>
                  </a:outerShdw>
                </a:effectLst>
                <a:ea typeface="宋体" panose="02010600030101010101" pitchFamily="2" charset="-122"/>
              </a:rPr>
              <a:t>43,000 faces</a:t>
            </a:r>
          </a:p>
        </p:txBody>
      </p:sp>
      <p:pic>
        <p:nvPicPr>
          <p:cNvPr id="770053"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4470400" y="1438275"/>
            <a:ext cx="4308475" cy="2903538"/>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0054" name="Rectangle 6"/>
          <p:cNvSpPr>
            <a:spLocks noChangeArrowheads="1"/>
          </p:cNvSpPr>
          <p:nvPr/>
        </p:nvSpPr>
        <p:spPr bwMode="blackWhite">
          <a:xfrm>
            <a:off x="6686550" y="1577975"/>
            <a:ext cx="2179638" cy="476250"/>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lIns="92075" tIns="46038" rIns="92075" bIns="46038">
            <a:spAutoFit/>
          </a:bodyPr>
          <a:lstStyle/>
          <a:p>
            <a:pPr eaLnBrk="0" hangingPunct="0">
              <a:lnSpc>
                <a:spcPct val="90000"/>
              </a:lnSpc>
            </a:pPr>
            <a:r>
              <a:rPr lang="en-US" altLang="zh-CN" sz="2800">
                <a:effectLst>
                  <a:outerShdw blurRad="38100" dist="38100" dir="2700000" algn="tl">
                    <a:srgbClr val="000000"/>
                  </a:outerShdw>
                </a:effectLst>
                <a:ea typeface="宋体" panose="02010600030101010101" pitchFamily="2" charset="-122"/>
              </a:rPr>
              <a:t>lots of faces!</a:t>
            </a:r>
          </a:p>
        </p:txBody>
      </p:sp>
      <p:sp>
        <p:nvSpPr>
          <p:cNvPr id="770055" name="Rectangle 7"/>
          <p:cNvSpPr>
            <a:spLocks noChangeArrowheads="1"/>
          </p:cNvSpPr>
          <p:nvPr/>
        </p:nvSpPr>
        <p:spPr bwMode="auto">
          <a:xfrm>
            <a:off x="3717925" y="4643438"/>
            <a:ext cx="2713038"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CN" sz="3200" u="sng">
                <a:effectLst>
                  <a:outerShdw blurRad="38100" dist="38100" dir="2700000" algn="tl">
                    <a:srgbClr val="000000"/>
                  </a:outerShdw>
                </a:effectLst>
                <a:ea typeface="宋体" panose="02010600030101010101" pitchFamily="2" charset="-122"/>
              </a:rPr>
              <a:t>Challenges:</a:t>
            </a:r>
          </a:p>
          <a:p>
            <a:pPr eaLnBrk="0" hangingPunct="0">
              <a:lnSpc>
                <a:spcPct val="90000"/>
              </a:lnSpc>
            </a:pPr>
            <a:r>
              <a:rPr lang="en-US" altLang="zh-CN" sz="3200">
                <a:effectLst>
                  <a:outerShdw blurRad="38100" dist="38100" dir="2700000" algn="tl">
                    <a:srgbClr val="000000"/>
                  </a:outerShdw>
                </a:effectLst>
                <a:ea typeface="宋体" panose="02010600030101010101" pitchFamily="2" charset="-122"/>
              </a:rPr>
              <a:t>- rendering</a:t>
            </a:r>
          </a:p>
          <a:p>
            <a:pPr eaLnBrk="0" hangingPunct="0">
              <a:lnSpc>
                <a:spcPct val="90000"/>
              </a:lnSpc>
            </a:pPr>
            <a:r>
              <a:rPr lang="en-US" altLang="zh-CN" sz="3200">
                <a:effectLst>
                  <a:outerShdw blurRad="38100" dist="38100" dir="2700000" algn="tl">
                    <a:srgbClr val="000000"/>
                  </a:outerShdw>
                </a:effectLst>
                <a:ea typeface="宋体" panose="02010600030101010101" pitchFamily="2" charset="-122"/>
              </a:rPr>
              <a:t>- storage</a:t>
            </a:r>
          </a:p>
          <a:p>
            <a:pPr eaLnBrk="0" hangingPunct="0">
              <a:lnSpc>
                <a:spcPct val="90000"/>
              </a:lnSpc>
            </a:pPr>
            <a:r>
              <a:rPr lang="en-US" altLang="zh-CN" sz="3200">
                <a:effectLst>
                  <a:outerShdw blurRad="38100" dist="38100" dir="2700000" algn="tl">
                    <a:srgbClr val="000000"/>
                  </a:outerShdw>
                </a:effectLst>
                <a:ea typeface="宋体" panose="02010600030101010101" pitchFamily="2" charset="-122"/>
              </a:rPr>
              <a:t>- transmission</a:t>
            </a:r>
          </a:p>
        </p:txBody>
      </p:sp>
    </p:spTree>
    <p:extLst>
      <p:ext uri="{BB962C8B-B14F-4D97-AF65-F5344CB8AC3E}">
        <p14:creationId xmlns:p14="http://schemas.microsoft.com/office/powerpoint/2010/main" val="294295625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noFill/>
          <a:ln/>
        </p:spPr>
        <p:txBody>
          <a:bodyPr lIns="92075" tIns="46038" rIns="92075" bIns="46038" anchorCtr="1"/>
          <a:lstStyle/>
          <a:p>
            <a:r>
              <a:rPr lang="en-US" altLang="en-US"/>
              <a:t>Summary</a:t>
            </a:r>
          </a:p>
        </p:txBody>
      </p:sp>
      <p:sp>
        <p:nvSpPr>
          <p:cNvPr id="940035" name="Rectangle 3"/>
          <p:cNvSpPr>
            <a:spLocks noGrp="1" noChangeArrowheads="1"/>
          </p:cNvSpPr>
          <p:nvPr>
            <p:ph type="body" idx="1"/>
          </p:nvPr>
        </p:nvSpPr>
        <p:spPr>
          <a:xfrm>
            <a:off x="152400" y="1857375"/>
            <a:ext cx="8270875" cy="4011613"/>
          </a:xfrm>
        </p:spPr>
        <p:txBody>
          <a:bodyPr/>
          <a:lstStyle/>
          <a:p>
            <a:pPr>
              <a:spcBef>
                <a:spcPct val="60000"/>
              </a:spcBef>
            </a:pPr>
            <a:r>
              <a:rPr lang="en-US" altLang="en-US"/>
              <a:t>Selective refinement framework</a:t>
            </a:r>
          </a:p>
          <a:p>
            <a:pPr>
              <a:spcBef>
                <a:spcPct val="60000"/>
              </a:spcBef>
            </a:pPr>
            <a:r>
              <a:rPr lang="en-US" altLang="en-US"/>
              <a:t>View-dependent refinement criteria</a:t>
            </a:r>
          </a:p>
          <a:p>
            <a:pPr>
              <a:spcBef>
                <a:spcPct val="60000"/>
              </a:spcBef>
            </a:pPr>
            <a:r>
              <a:rPr lang="en-US" altLang="en-US"/>
              <a:t>Real-time algorithm (fast, amortizable)</a:t>
            </a:r>
          </a:p>
          <a:p>
            <a:pPr>
              <a:spcBef>
                <a:spcPct val="60000"/>
              </a:spcBef>
            </a:pPr>
            <a:r>
              <a:rPr lang="en-US" altLang="en-US"/>
              <a:t>Arbitrary progressive meshes</a:t>
            </a:r>
            <a:br>
              <a:rPr lang="en-US" altLang="en-US"/>
            </a:br>
            <a:r>
              <a:rPr lang="en-US" altLang="en-US" sz="3900">
                <a:sym typeface="Symbol" panose="05050102010706020507" pitchFamily="18" charset="2"/>
              </a:rPr>
              <a:t></a:t>
            </a:r>
            <a:r>
              <a:rPr lang="en-US" altLang="en-US"/>
              <a:t> geometrically optimized refinement!</a:t>
            </a:r>
          </a:p>
        </p:txBody>
      </p:sp>
    </p:spTree>
    <p:extLst>
      <p:ext uri="{BB962C8B-B14F-4D97-AF65-F5344CB8AC3E}">
        <p14:creationId xmlns:p14="http://schemas.microsoft.com/office/powerpoint/2010/main" val="28723149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p:txBody>
          <a:bodyPr/>
          <a:lstStyle/>
          <a:p>
            <a:r>
              <a:rPr lang="en-US" altLang="zh-CN">
                <a:ea typeface="宋体" panose="02010600030101010101" pitchFamily="2" charset="-122"/>
              </a:rPr>
              <a:t>Demo</a:t>
            </a:r>
          </a:p>
        </p:txBody>
      </p:sp>
      <p:sp>
        <p:nvSpPr>
          <p:cNvPr id="880643" name="Rectangle 3"/>
          <p:cNvSpPr>
            <a:spLocks noGrp="1" noChangeArrowheads="1"/>
          </p:cNvSpPr>
          <p:nvPr>
            <p:ph type="body" idx="1"/>
          </p:nvPr>
        </p:nvSpPr>
        <p:spPr/>
        <p:txBody>
          <a:bodyPr/>
          <a:lstStyle/>
          <a:p>
            <a:endParaRPr lang="en-US" altLang="zh-CN">
              <a:ea typeface="宋体" panose="02010600030101010101" pitchFamily="2" charset="-122"/>
            </a:endParaRPr>
          </a:p>
        </p:txBody>
      </p:sp>
    </p:spTree>
    <p:extLst>
      <p:ext uri="{BB962C8B-B14F-4D97-AF65-F5344CB8AC3E}">
        <p14:creationId xmlns:p14="http://schemas.microsoft.com/office/powerpoint/2010/main" val="1461390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a:xfrm>
            <a:off x="152400" y="2209800"/>
            <a:ext cx="8839200" cy="427038"/>
          </a:xfrm>
        </p:spPr>
        <p:txBody>
          <a:bodyPr/>
          <a:lstStyle/>
          <a:p>
            <a:r>
              <a:rPr lang="en-US" altLang="zh-CN" sz="4000">
                <a:ea typeface="宋体" panose="02010600030101010101" pitchFamily="2" charset="-122"/>
              </a:rPr>
              <a:t>Dynamic View-Dependent Simplification for Polygonal Models</a:t>
            </a:r>
          </a:p>
        </p:txBody>
      </p:sp>
      <p:sp>
        <p:nvSpPr>
          <p:cNvPr id="806915" name="Rectangle 3"/>
          <p:cNvSpPr>
            <a:spLocks noGrp="1" noChangeArrowheads="1"/>
          </p:cNvSpPr>
          <p:nvPr>
            <p:ph type="body" idx="1"/>
          </p:nvPr>
        </p:nvSpPr>
        <p:spPr>
          <a:xfrm>
            <a:off x="152400" y="3657600"/>
            <a:ext cx="8839200" cy="1752600"/>
          </a:xfrm>
        </p:spPr>
        <p:txBody>
          <a:bodyPr/>
          <a:lstStyle/>
          <a:p>
            <a:pPr algn="ctr">
              <a:buFontTx/>
              <a:buNone/>
            </a:pPr>
            <a:r>
              <a:rPr lang="en-US" altLang="zh-CN">
                <a:ea typeface="宋体" panose="02010600030101010101" pitchFamily="2" charset="-122"/>
              </a:rPr>
              <a:t>Julie C. Xia</a:t>
            </a:r>
          </a:p>
          <a:p>
            <a:pPr algn="ctr">
              <a:buFontTx/>
              <a:buNone/>
            </a:pPr>
            <a:r>
              <a:rPr lang="en-US" altLang="zh-CN">
                <a:ea typeface="宋体" panose="02010600030101010101" pitchFamily="2" charset="-122"/>
              </a:rPr>
              <a:t>Amitabh Varshney</a:t>
            </a:r>
          </a:p>
        </p:txBody>
      </p:sp>
    </p:spTree>
    <p:extLst>
      <p:ext uri="{BB962C8B-B14F-4D97-AF65-F5344CB8AC3E}">
        <p14:creationId xmlns:p14="http://schemas.microsoft.com/office/powerpoint/2010/main" val="6679814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r>
              <a:rPr lang="en-US" altLang="zh-CN">
                <a:ea typeface="宋体" panose="02010600030101010101" pitchFamily="2" charset="-122"/>
              </a:rPr>
              <a:t>Real-Time Update</a:t>
            </a:r>
          </a:p>
        </p:txBody>
      </p:sp>
      <p:sp>
        <p:nvSpPr>
          <p:cNvPr id="825347" name="Rectangle 3"/>
          <p:cNvSpPr>
            <a:spLocks noGrp="1" noChangeArrowheads="1"/>
          </p:cNvSpPr>
          <p:nvPr>
            <p:ph type="body" idx="1"/>
          </p:nvPr>
        </p:nvSpPr>
        <p:spPr/>
        <p:txBody>
          <a:bodyPr/>
          <a:lstStyle/>
          <a:p>
            <a:r>
              <a:rPr lang="en-US" altLang="zh-CN">
                <a:ea typeface="宋体" panose="02010600030101010101" pitchFamily="2" charset="-122"/>
              </a:rPr>
              <a:t>Keep a vertex frontier and active face list</a:t>
            </a:r>
          </a:p>
          <a:p>
            <a:r>
              <a:rPr lang="en-US" altLang="zh-CN">
                <a:ea typeface="宋体" panose="02010600030101010101" pitchFamily="2" charset="-122"/>
              </a:rPr>
              <a:t>Update the frontier based on error</a:t>
            </a:r>
          </a:p>
          <a:p>
            <a:pPr lvl="1"/>
            <a:r>
              <a:rPr lang="pt-BR" altLang="zh-CN" i="1">
                <a:ea typeface="宋体" panose="02010600030101010101" pitchFamily="2" charset="-122"/>
              </a:rPr>
              <a:t>Local illumination</a:t>
            </a:r>
          </a:p>
          <a:p>
            <a:pPr lvl="2"/>
            <a:r>
              <a:rPr lang="pt-BR" altLang="zh-CN" i="1">
                <a:ea typeface="宋体" panose="02010600030101010101" pitchFamily="2" charset="-122"/>
              </a:rPr>
              <a:t>Based on normal and lighting conditions</a:t>
            </a:r>
          </a:p>
          <a:p>
            <a:pPr lvl="1"/>
            <a:r>
              <a:rPr lang="pt-BR" altLang="zh-CN" i="1">
                <a:ea typeface="宋体" panose="02010600030101010101" pitchFamily="2" charset="-122"/>
              </a:rPr>
              <a:t>Screen space projection</a:t>
            </a:r>
          </a:p>
          <a:p>
            <a:pPr lvl="2"/>
            <a:r>
              <a:rPr lang="pt-BR" altLang="zh-CN" i="1">
                <a:ea typeface="宋体" panose="02010600030101010101" pitchFamily="2" charset="-122"/>
              </a:rPr>
              <a:t>Projected edge lengths</a:t>
            </a:r>
          </a:p>
          <a:p>
            <a:pPr lvl="1"/>
            <a:r>
              <a:rPr lang="pt-BR" altLang="zh-CN" i="1">
                <a:ea typeface="宋体" panose="02010600030101010101" pitchFamily="2" charset="-122"/>
              </a:rPr>
              <a:t>Visibility culling</a:t>
            </a:r>
          </a:p>
          <a:p>
            <a:pPr lvl="2"/>
            <a:r>
              <a:rPr lang="pt-BR" altLang="zh-CN" i="1">
                <a:ea typeface="宋体" panose="02010600030101010101" pitchFamily="2" charset="-122"/>
              </a:rPr>
              <a:t>Use frustum</a:t>
            </a:r>
          </a:p>
          <a:p>
            <a:pPr lvl="1"/>
            <a:r>
              <a:rPr lang="pt-BR" altLang="zh-CN" i="1">
                <a:ea typeface="宋体" panose="02010600030101010101" pitchFamily="2" charset="-122"/>
              </a:rPr>
              <a:t>Silhouette boundaries</a:t>
            </a:r>
          </a:p>
          <a:p>
            <a:pPr lvl="2"/>
            <a:r>
              <a:rPr lang="pt-BR" altLang="zh-CN" i="1">
                <a:ea typeface="宋体" panose="02010600030101010101" pitchFamily="2" charset="-122"/>
              </a:rPr>
              <a:t>Again, screen space projected lengths</a:t>
            </a:r>
            <a:endParaRPr lang="en-US" altLang="zh-CN" i="1">
              <a:ea typeface="宋体" panose="02010600030101010101" pitchFamily="2" charset="-122"/>
            </a:endParaRPr>
          </a:p>
        </p:txBody>
      </p:sp>
    </p:spTree>
    <p:extLst>
      <p:ext uri="{BB962C8B-B14F-4D97-AF65-F5344CB8AC3E}">
        <p14:creationId xmlns:p14="http://schemas.microsoft.com/office/powerpoint/2010/main" val="14868315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zh-CN" dirty="0">
                <a:ea typeface="宋体" panose="02010600030101010101" pitchFamily="2" charset="-122"/>
              </a:rPr>
              <a:t>Adaptive LOD</a:t>
            </a:r>
          </a:p>
        </p:txBody>
      </p:sp>
      <p:pic>
        <p:nvPicPr>
          <p:cNvPr id="808964"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28600" y="1676400"/>
            <a:ext cx="4129088" cy="1990725"/>
          </a:xfrm>
          <a:noFill/>
          <a:ln/>
        </p:spPr>
      </p:pic>
      <p:pic>
        <p:nvPicPr>
          <p:cNvPr id="808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676400"/>
            <a:ext cx="408305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66" name="Text Box 6"/>
          <p:cNvSpPr txBox="1">
            <a:spLocks noChangeArrowheads="1"/>
          </p:cNvSpPr>
          <p:nvPr/>
        </p:nvSpPr>
        <p:spPr bwMode="auto">
          <a:xfrm>
            <a:off x="1066800" y="3733800"/>
            <a:ext cx="255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Uniform LOD</a:t>
            </a:r>
          </a:p>
        </p:txBody>
      </p:sp>
      <p:sp>
        <p:nvSpPr>
          <p:cNvPr id="808967" name="Text Box 7"/>
          <p:cNvSpPr txBox="1">
            <a:spLocks noChangeArrowheads="1"/>
          </p:cNvSpPr>
          <p:nvPr/>
        </p:nvSpPr>
        <p:spPr bwMode="auto">
          <a:xfrm>
            <a:off x="5486400" y="3733800"/>
            <a:ext cx="2711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Adaptive LOD</a:t>
            </a:r>
          </a:p>
        </p:txBody>
      </p:sp>
    </p:spTree>
    <p:extLst>
      <p:ext uri="{BB962C8B-B14F-4D97-AF65-F5344CB8AC3E}">
        <p14:creationId xmlns:p14="http://schemas.microsoft.com/office/powerpoint/2010/main" val="16622868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p:txBody>
          <a:bodyPr/>
          <a:lstStyle/>
          <a:p>
            <a:r>
              <a:rPr lang="en-US" altLang="en-US" dirty="0" smtClean="0"/>
              <a:t>Later work</a:t>
            </a:r>
            <a:endParaRPr lang="en-US" altLang="en-US" dirty="0"/>
          </a:p>
        </p:txBody>
      </p:sp>
      <p:sp>
        <p:nvSpPr>
          <p:cNvPr id="942083" name="Rectangle 3"/>
          <p:cNvSpPr>
            <a:spLocks noGrp="1" noChangeArrowheads="1"/>
          </p:cNvSpPr>
          <p:nvPr>
            <p:ph type="body" idx="1"/>
          </p:nvPr>
        </p:nvSpPr>
        <p:spPr>
          <a:xfrm>
            <a:off x="533400" y="1838325"/>
            <a:ext cx="8001000" cy="4105275"/>
          </a:xfrm>
        </p:spPr>
        <p:txBody>
          <a:bodyPr/>
          <a:lstStyle/>
          <a:p>
            <a:pPr>
              <a:spcBef>
                <a:spcPct val="60000"/>
              </a:spcBef>
            </a:pPr>
            <a:r>
              <a:rPr lang="en-US" altLang="en-US" dirty="0"/>
              <a:t>Memory management for large </a:t>
            </a:r>
            <a:r>
              <a:rPr lang="en-US" altLang="en-US" dirty="0" smtClean="0"/>
              <a:t>models</a:t>
            </a:r>
          </a:p>
          <a:p>
            <a:pPr>
              <a:spcBef>
                <a:spcPct val="60000"/>
              </a:spcBef>
            </a:pPr>
            <a:r>
              <a:rPr lang="en-US" altLang="en-US" dirty="0"/>
              <a:t>Animated models</a:t>
            </a:r>
          </a:p>
          <a:p>
            <a:pPr>
              <a:spcBef>
                <a:spcPct val="60000"/>
              </a:spcBef>
            </a:pPr>
            <a:r>
              <a:rPr lang="en-HK" altLang="en-US" dirty="0" smtClean="0"/>
              <a:t>GPU-friendly algorithms</a:t>
            </a:r>
          </a:p>
          <a:p>
            <a:pPr lvl="1">
              <a:spcBef>
                <a:spcPct val="60000"/>
              </a:spcBef>
            </a:pPr>
            <a:r>
              <a:rPr lang="en-HK" altLang="en-US" dirty="0" smtClean="0"/>
              <a:t>E.g</a:t>
            </a:r>
            <a:r>
              <a:rPr lang="en-HK" altLang="en-US" dirty="0"/>
              <a:t>., </a:t>
            </a:r>
            <a:r>
              <a:rPr lang="en-HK" altLang="en-US" dirty="0">
                <a:hlinkClick r:id="rId3"/>
              </a:rPr>
              <a:t>http://felixpalmer.github.io/lod-terrain</a:t>
            </a:r>
            <a:r>
              <a:rPr lang="en-HK" altLang="en-US" dirty="0" smtClean="0">
                <a:hlinkClick r:id="rId3"/>
              </a:rPr>
              <a:t>/</a:t>
            </a:r>
            <a:endParaRPr lang="en-HK" altLang="en-US" dirty="0" smtClean="0"/>
          </a:p>
          <a:p>
            <a:pPr>
              <a:spcBef>
                <a:spcPct val="60000"/>
              </a:spcBef>
            </a:pPr>
            <a:endParaRPr lang="en-US" altLang="en-US" dirty="0"/>
          </a:p>
        </p:txBody>
      </p:sp>
    </p:spTree>
    <p:extLst>
      <p:ext uri="{BB962C8B-B14F-4D97-AF65-F5344CB8AC3E}">
        <p14:creationId xmlns:p14="http://schemas.microsoft.com/office/powerpoint/2010/main" val="305252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lstStyle/>
          <a:p>
            <a:r>
              <a:rPr lang="en-US" altLang="en-US"/>
              <a:t>Acknowledgements</a:t>
            </a:r>
          </a:p>
        </p:txBody>
      </p:sp>
      <p:sp>
        <p:nvSpPr>
          <p:cNvPr id="944131" name="Rectangle 3"/>
          <p:cNvSpPr>
            <a:spLocks noGrp="1" noChangeArrowheads="1"/>
          </p:cNvSpPr>
          <p:nvPr>
            <p:ph type="body" idx="1"/>
          </p:nvPr>
        </p:nvSpPr>
        <p:spPr/>
        <p:txBody>
          <a:bodyPr/>
          <a:lstStyle/>
          <a:p>
            <a:r>
              <a:rPr lang="en-US" altLang="en-US"/>
              <a:t>Slides from Hoppe</a:t>
            </a:r>
          </a:p>
          <a:p>
            <a:r>
              <a:rPr lang="en-US" altLang="en-US"/>
              <a:t>Figures from Xia and Varshney</a:t>
            </a:r>
          </a:p>
        </p:txBody>
      </p:sp>
    </p:spTree>
    <p:extLst>
      <p:ext uri="{BB962C8B-B14F-4D97-AF65-F5344CB8AC3E}">
        <p14:creationId xmlns:p14="http://schemas.microsoft.com/office/powerpoint/2010/main" val="27443918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r>
              <a:rPr lang="en-US" altLang="en-US"/>
              <a:t>Rendering complex meshes</a:t>
            </a:r>
          </a:p>
        </p:txBody>
      </p:sp>
      <p:pic>
        <p:nvPicPr>
          <p:cNvPr id="946179" name="Picture 3" descr="v3"/>
          <p:cNvPicPr>
            <a:picLocks noChangeAspect="1" noChangeArrowheads="1"/>
          </p:cNvPicPr>
          <p:nvPr/>
        </p:nvPicPr>
        <p:blipFill>
          <a:blip r:embed="rId3">
            <a:lum bright="6000"/>
            <a:extLst>
              <a:ext uri="{28A0092B-C50C-407E-A947-70E740481C1C}">
                <a14:useLocalDpi xmlns:a14="http://schemas.microsoft.com/office/drawing/2010/main" val="0"/>
              </a:ext>
            </a:extLst>
          </a:blip>
          <a:srcRect t="8447" b="5183"/>
          <a:stretch>
            <a:fillRect/>
          </a:stretch>
        </p:blipFill>
        <p:spPr bwMode="blackGray">
          <a:xfrm>
            <a:off x="574675" y="1319213"/>
            <a:ext cx="5713413" cy="493871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946180" name="Text Box 4"/>
          <p:cNvSpPr txBox="1">
            <a:spLocks noChangeArrowheads="1"/>
          </p:cNvSpPr>
          <p:nvPr/>
        </p:nvSpPr>
        <p:spPr bwMode="blackWhite">
          <a:xfrm>
            <a:off x="3832225" y="1476375"/>
            <a:ext cx="2844800" cy="579438"/>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spAutoFit/>
          </a:bodyPr>
          <a:lstStyle/>
          <a:p>
            <a:pPr algn="ctr" eaLnBrk="0" hangingPunct="0"/>
            <a:r>
              <a:rPr lang="en-US" altLang="en-US" sz="3200">
                <a:effectLst>
                  <a:outerShdw blurRad="38100" dist="38100" dir="2700000" algn="tl">
                    <a:srgbClr val="000000"/>
                  </a:outerShdw>
                </a:effectLst>
              </a:rPr>
              <a:t>860,000 faces!</a:t>
            </a:r>
          </a:p>
        </p:txBody>
      </p:sp>
      <p:grpSp>
        <p:nvGrpSpPr>
          <p:cNvPr id="946181" name="Group 5"/>
          <p:cNvGrpSpPr>
            <a:grpSpLocks/>
          </p:cNvGrpSpPr>
          <p:nvPr/>
        </p:nvGrpSpPr>
        <p:grpSpPr bwMode="auto">
          <a:xfrm>
            <a:off x="4162425" y="1346200"/>
            <a:ext cx="4551363" cy="5092700"/>
            <a:chOff x="2622" y="848"/>
            <a:chExt cx="2867" cy="3208"/>
          </a:xfrm>
        </p:grpSpPr>
        <p:sp>
          <p:nvSpPr>
            <p:cNvPr id="946182" name="Rectangle 6"/>
            <p:cNvSpPr>
              <a:spLocks noChangeArrowheads="1"/>
            </p:cNvSpPr>
            <p:nvPr/>
          </p:nvSpPr>
          <p:spPr bwMode="auto">
            <a:xfrm>
              <a:off x="2622" y="1500"/>
              <a:ext cx="96" cy="96"/>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946183" name="Picture 7" descr="v2"/>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blackGray">
            <a:xfrm>
              <a:off x="3048" y="1866"/>
              <a:ext cx="2172" cy="2172"/>
            </a:xfrm>
            <a:prstGeom prst="rect">
              <a:avLst/>
            </a:prstGeom>
            <a:solidFill>
              <a:schemeClr val="tx1"/>
            </a:solidFill>
            <a:ln w="38100">
              <a:solidFill>
                <a:schemeClr val="accent2"/>
              </a:solidFill>
              <a:miter lim="800000"/>
              <a:headEnd/>
              <a:tailEnd/>
            </a:ln>
            <a:effectLst>
              <a:outerShdw dist="107763" dir="2700000" algn="ctr" rotWithShape="0">
                <a:schemeClr val="bg2"/>
              </a:outerShdw>
            </a:effectLst>
          </p:spPr>
        </p:pic>
        <p:sp>
          <p:nvSpPr>
            <p:cNvPr id="946184" name="Line 8"/>
            <p:cNvSpPr>
              <a:spLocks noChangeShapeType="1"/>
            </p:cNvSpPr>
            <p:nvPr/>
          </p:nvSpPr>
          <p:spPr bwMode="auto">
            <a:xfrm>
              <a:off x="2622" y="1590"/>
              <a:ext cx="426" cy="2466"/>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46185" name="Line 9"/>
            <p:cNvSpPr>
              <a:spLocks noChangeShapeType="1"/>
            </p:cNvSpPr>
            <p:nvPr/>
          </p:nvSpPr>
          <p:spPr bwMode="auto">
            <a:xfrm>
              <a:off x="2706" y="1494"/>
              <a:ext cx="2514" cy="354"/>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946186" name="Group 10"/>
            <p:cNvGrpSpPr>
              <a:grpSpLocks/>
            </p:cNvGrpSpPr>
            <p:nvPr/>
          </p:nvGrpSpPr>
          <p:grpSpPr bwMode="auto">
            <a:xfrm>
              <a:off x="4416" y="848"/>
              <a:ext cx="1073" cy="738"/>
              <a:chOff x="3308" y="1108"/>
              <a:chExt cx="1384" cy="952"/>
            </a:xfrm>
          </p:grpSpPr>
          <p:sp>
            <p:nvSpPr>
              <p:cNvPr id="946187" name="AutoShape 11"/>
              <p:cNvSpPr>
                <a:spLocks noChangeArrowheads="1"/>
              </p:cNvSpPr>
              <p:nvPr/>
            </p:nvSpPr>
            <p:spPr bwMode="blackWhite">
              <a:xfrm>
                <a:off x="3308" y="1108"/>
                <a:ext cx="1384" cy="952"/>
              </a:xfrm>
              <a:prstGeom prst="roundRect">
                <a:avLst>
                  <a:gd name="adj" fmla="val 12495"/>
                </a:avLst>
              </a:prstGeom>
              <a:solidFill>
                <a:schemeClr val="accent1"/>
              </a:solidFill>
              <a:ln w="12700">
                <a:solidFill>
                  <a:schemeClr val="tx1"/>
                </a:solidFill>
                <a:round/>
                <a:headEnd/>
                <a:tailEnd/>
              </a:ln>
              <a:effectLst>
                <a:outerShdw dist="107763" dir="2700000" algn="ctr" rotWithShape="0">
                  <a:schemeClr val="bg2"/>
                </a:outerShdw>
              </a:effectLst>
            </p:spPr>
            <p:txBody>
              <a:bodyPr wrap="none" anchor="ctr"/>
              <a:lstStyle/>
              <a:p>
                <a:endParaRPr lang="en-US"/>
              </a:p>
            </p:txBody>
          </p:sp>
          <p:sp>
            <p:nvSpPr>
              <p:cNvPr id="946188" name="Rectangle 12"/>
              <p:cNvSpPr>
                <a:spLocks noChangeArrowheads="1"/>
              </p:cNvSpPr>
              <p:nvPr/>
            </p:nvSpPr>
            <p:spPr bwMode="invGray">
              <a:xfrm>
                <a:off x="3452" y="1204"/>
                <a:ext cx="472" cy="76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2800" i="1">
                    <a:effectLst>
                      <a:outerShdw blurRad="38100" dist="38100" dir="2700000" algn="tl">
                        <a:srgbClr val="000000"/>
                      </a:outerShdw>
                    </a:effectLst>
                  </a:rPr>
                  <a:t>V</a:t>
                </a:r>
              </a:p>
            </p:txBody>
          </p:sp>
          <p:sp>
            <p:nvSpPr>
              <p:cNvPr id="946189" name="Rectangle 13"/>
              <p:cNvSpPr>
                <a:spLocks noChangeArrowheads="1"/>
              </p:cNvSpPr>
              <p:nvPr/>
            </p:nvSpPr>
            <p:spPr bwMode="invGray">
              <a:xfrm>
                <a:off x="4076" y="1204"/>
                <a:ext cx="472" cy="76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2800" i="1">
                    <a:effectLst>
                      <a:outerShdw blurRad="38100" dist="38100" dir="2700000" algn="tl">
                        <a:srgbClr val="000000"/>
                      </a:outerShdw>
                    </a:effectLst>
                  </a:rPr>
                  <a:t>F</a:t>
                </a:r>
              </a:p>
            </p:txBody>
          </p:sp>
        </p:grpSp>
      </p:grpSp>
    </p:spTree>
    <p:extLst>
      <p:ext uri="{BB962C8B-B14F-4D97-AF65-F5344CB8AC3E}">
        <p14:creationId xmlns:p14="http://schemas.microsoft.com/office/powerpoint/2010/main" val="5145945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46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Contributions</a:t>
            </a:r>
          </a:p>
        </p:txBody>
      </p:sp>
      <p:sp>
        <p:nvSpPr>
          <p:cNvPr id="772099" name="Rectangle 3"/>
          <p:cNvSpPr>
            <a:spLocks noGrp="1" noChangeArrowheads="1"/>
          </p:cNvSpPr>
          <p:nvPr>
            <p:ph type="body" idx="1"/>
          </p:nvPr>
        </p:nvSpPr>
        <p:spPr>
          <a:xfrm>
            <a:off x="152400" y="1616075"/>
            <a:ext cx="8515350" cy="4333875"/>
          </a:xfrm>
          <a:noFill/>
          <a:ln/>
        </p:spPr>
        <p:txBody>
          <a:bodyPr lIns="92075" tIns="46038" rIns="92075" bIns="46038"/>
          <a:lstStyle/>
          <a:p>
            <a:r>
              <a:rPr lang="en-US" altLang="zh-CN">
                <a:ea typeface="宋体" panose="02010600030101010101" pitchFamily="2" charset="-122"/>
              </a:rPr>
              <a:t>New mesh simplification procedure</a:t>
            </a:r>
          </a:p>
          <a:p>
            <a:pPr lvl="1"/>
            <a:r>
              <a:rPr lang="en-US" altLang="zh-CN">
                <a:ea typeface="宋体" panose="02010600030101010101" pitchFamily="2" charset="-122"/>
              </a:rPr>
              <a:t>preserve </a:t>
            </a:r>
            <a:r>
              <a:rPr lang="en-US" altLang="zh-CN">
                <a:solidFill>
                  <a:schemeClr val="tx2"/>
                </a:solidFill>
                <a:ea typeface="宋体" panose="02010600030101010101" pitchFamily="2" charset="-122"/>
              </a:rPr>
              <a:t>appearance</a:t>
            </a:r>
            <a:r>
              <a:rPr lang="en-US" altLang="zh-CN" sz="2600">
                <a:ea typeface="宋体" panose="02010600030101010101" pitchFamily="2" charset="-122"/>
              </a:rPr>
              <a:t>  (colors, normals, …)</a:t>
            </a:r>
            <a:r>
              <a:rPr lang="en-US" altLang="zh-CN" sz="2400">
                <a:ea typeface="宋体" panose="02010600030101010101" pitchFamily="2" charset="-122"/>
              </a:rPr>
              <a:t/>
            </a:r>
            <a:br>
              <a:rPr lang="en-US" altLang="zh-CN" sz="2400">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New representation: </a:t>
            </a:r>
            <a:r>
              <a:rPr lang="en-US" altLang="zh-CN" i="1">
                <a:solidFill>
                  <a:schemeClr val="tx2"/>
                </a:solidFill>
                <a:ea typeface="宋体" panose="02010600030101010101" pitchFamily="2" charset="-122"/>
              </a:rPr>
              <a:t>progressive mesh</a:t>
            </a:r>
            <a:endParaRPr lang="en-US" altLang="zh-CN">
              <a:solidFill>
                <a:schemeClr val="tx2"/>
              </a:solidFill>
              <a:ea typeface="宋体" panose="02010600030101010101" pitchFamily="2" charset="-122"/>
            </a:endParaRPr>
          </a:p>
          <a:p>
            <a:pPr lvl="1"/>
            <a:r>
              <a:rPr lang="en-US" altLang="zh-CN">
                <a:ea typeface="宋体" panose="02010600030101010101" pitchFamily="2" charset="-122"/>
              </a:rPr>
              <a:t>lossless</a:t>
            </a:r>
          </a:p>
          <a:p>
            <a:pPr lvl="1"/>
            <a:r>
              <a:rPr lang="en-US" altLang="zh-CN">
                <a:ea typeface="宋体" panose="02010600030101010101" pitchFamily="2" charset="-122"/>
              </a:rPr>
              <a:t>continuous-resolution</a:t>
            </a:r>
          </a:p>
          <a:p>
            <a:pPr lvl="1"/>
            <a:r>
              <a:rPr lang="en-US" altLang="zh-CN">
                <a:ea typeface="宋体" panose="02010600030101010101" pitchFamily="2" charset="-122"/>
              </a:rPr>
              <a:t>efficient</a:t>
            </a:r>
          </a:p>
          <a:p>
            <a:pPr lvl="1"/>
            <a:r>
              <a:rPr lang="en-US" altLang="zh-CN">
                <a:ea typeface="宋体" panose="02010600030101010101" pitchFamily="2" charset="-122"/>
              </a:rPr>
              <a:t>progressive transmission</a:t>
            </a:r>
          </a:p>
        </p:txBody>
      </p:sp>
    </p:spTree>
    <p:extLst>
      <p:ext uri="{BB962C8B-B14F-4D97-AF65-F5344CB8AC3E}">
        <p14:creationId xmlns:p14="http://schemas.microsoft.com/office/powerpoint/2010/main" val="242693217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noFill/>
          <a:ln/>
        </p:spPr>
        <p:txBody>
          <a:bodyPr lIns="92075" tIns="46038" rIns="92075" bIns="46038" anchorCtr="1"/>
          <a:lstStyle/>
          <a:p>
            <a:r>
              <a:rPr lang="en-US" altLang="zh-CN">
                <a:ea typeface="宋体" panose="02010600030101010101" pitchFamily="2" charset="-122"/>
              </a:rPr>
              <a:t>Traditional mesh representation</a:t>
            </a:r>
          </a:p>
        </p:txBody>
      </p:sp>
      <p:pic>
        <p:nvPicPr>
          <p:cNvPr id="77414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642938" y="1417638"/>
            <a:ext cx="2667000" cy="4773612"/>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4148" name="AutoShape 4"/>
          <p:cNvSpPr>
            <a:spLocks noChangeArrowheads="1"/>
          </p:cNvSpPr>
          <p:nvPr/>
        </p:nvSpPr>
        <p:spPr bwMode="blackWhite">
          <a:xfrm>
            <a:off x="4984750" y="1758950"/>
            <a:ext cx="2197100" cy="1511300"/>
          </a:xfrm>
          <a:prstGeom prst="roundRect">
            <a:avLst>
              <a:gd name="adj" fmla="val 12495"/>
            </a:avLst>
          </a:prstGeom>
          <a:solidFill>
            <a:schemeClr val="accent1"/>
          </a:solidFill>
          <a:ln w="12700">
            <a:solidFill>
              <a:schemeClr val="tx1"/>
            </a:solidFill>
            <a:round/>
            <a:headEnd/>
            <a:tailEnd/>
          </a:ln>
          <a:effectLst>
            <a:outerShdw dist="107763" dir="2700000" algn="ctr" rotWithShape="0">
              <a:schemeClr val="bg2"/>
            </a:outerShdw>
          </a:effectLst>
        </p:spPr>
        <p:txBody>
          <a:bodyPr wrap="none" anchor="ctr"/>
          <a:lstStyle/>
          <a:p>
            <a:endParaRPr lang="en-US"/>
          </a:p>
        </p:txBody>
      </p:sp>
      <p:sp>
        <p:nvSpPr>
          <p:cNvPr id="774149" name="Rectangle 5"/>
          <p:cNvSpPr>
            <a:spLocks noChangeArrowheads="1"/>
          </p:cNvSpPr>
          <p:nvPr/>
        </p:nvSpPr>
        <p:spPr bwMode="invGray">
          <a:xfrm>
            <a:off x="5213350" y="1911350"/>
            <a:ext cx="749300" cy="1206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2800" i="1">
                <a:effectLst>
                  <a:outerShdw blurRad="38100" dist="38100" dir="2700000" algn="tl">
                    <a:srgbClr val="000000"/>
                  </a:outerShdw>
                </a:effectLst>
                <a:ea typeface="宋体" panose="02010600030101010101" pitchFamily="2" charset="-122"/>
              </a:rPr>
              <a:t>V</a:t>
            </a:r>
          </a:p>
        </p:txBody>
      </p:sp>
      <p:sp>
        <p:nvSpPr>
          <p:cNvPr id="774150" name="Rectangle 6"/>
          <p:cNvSpPr>
            <a:spLocks noChangeArrowheads="1"/>
          </p:cNvSpPr>
          <p:nvPr/>
        </p:nvSpPr>
        <p:spPr bwMode="invGray">
          <a:xfrm>
            <a:off x="6203950" y="1911350"/>
            <a:ext cx="749300" cy="1206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zh-CN" sz="2800" i="1">
                <a:effectLst>
                  <a:outerShdw blurRad="38100" dist="38100" dir="2700000" algn="tl">
                    <a:srgbClr val="000000"/>
                  </a:outerShdw>
                </a:effectLst>
                <a:ea typeface="宋体" panose="02010600030101010101" pitchFamily="2" charset="-122"/>
              </a:rPr>
              <a:t>F</a:t>
            </a:r>
          </a:p>
        </p:txBody>
      </p:sp>
      <p:sp>
        <p:nvSpPr>
          <p:cNvPr id="774151" name="AutoShape 7"/>
          <p:cNvSpPr>
            <a:spLocks noChangeArrowheads="1"/>
          </p:cNvSpPr>
          <p:nvPr/>
        </p:nvSpPr>
        <p:spPr bwMode="blackWhite">
          <a:xfrm rot="4560000">
            <a:off x="6407944" y="3450432"/>
            <a:ext cx="609600" cy="119062"/>
          </a:xfrm>
          <a:prstGeom prst="rightArrow">
            <a:avLst>
              <a:gd name="adj1" fmla="val 50000"/>
              <a:gd name="adj2" fmla="val 256025"/>
            </a:avLst>
          </a:prstGeom>
          <a:solidFill>
            <a:schemeClr val="accent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152" name="AutoShape 8"/>
          <p:cNvSpPr>
            <a:spLocks noChangeArrowheads="1"/>
          </p:cNvSpPr>
          <p:nvPr/>
        </p:nvSpPr>
        <p:spPr bwMode="blackWhite">
          <a:xfrm rot="17040000" flipH="1">
            <a:off x="5223669" y="3450432"/>
            <a:ext cx="609600" cy="119062"/>
          </a:xfrm>
          <a:prstGeom prst="rightArrow">
            <a:avLst>
              <a:gd name="adj1" fmla="val 50000"/>
              <a:gd name="adj2" fmla="val 256025"/>
            </a:avLst>
          </a:prstGeom>
          <a:solidFill>
            <a:schemeClr val="accent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153" name="Rectangle 9"/>
          <p:cNvSpPr>
            <a:spLocks noChangeArrowheads="1"/>
          </p:cNvSpPr>
          <p:nvPr/>
        </p:nvSpPr>
        <p:spPr bwMode="auto">
          <a:xfrm>
            <a:off x="4048125" y="5468938"/>
            <a:ext cx="431958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a:effectLst>
                  <a:outerShdw blurRad="38100" dist="38100" dir="2700000" algn="tl">
                    <a:srgbClr val="000000"/>
                  </a:outerShdw>
                </a:effectLst>
                <a:ea typeface="宋体" panose="02010600030101010101" pitchFamily="2" charset="-122"/>
              </a:rPr>
              <a:t>(appearance attributes:</a:t>
            </a:r>
            <a:br>
              <a:rPr lang="en-US" altLang="zh-CN" sz="2600">
                <a:effectLst>
                  <a:outerShdw blurRad="38100" dist="38100" dir="2700000" algn="tl">
                    <a:srgbClr val="000000"/>
                  </a:outerShdw>
                </a:effectLst>
                <a:ea typeface="宋体" panose="02010600030101010101" pitchFamily="2" charset="-122"/>
              </a:rPr>
            </a:br>
            <a:r>
              <a:rPr lang="en-US" altLang="zh-CN" sz="2000">
                <a:effectLst>
                  <a:outerShdw blurRad="38100" dist="38100" dir="2700000" algn="tl">
                    <a:srgbClr val="000000"/>
                  </a:outerShdw>
                </a:effectLst>
                <a:ea typeface="宋体" panose="02010600030101010101" pitchFamily="2" charset="-122"/>
              </a:rPr>
              <a:t>    </a:t>
            </a:r>
            <a:r>
              <a:rPr lang="en-US" altLang="zh-CN" sz="2400">
                <a:effectLst>
                  <a:outerShdw blurRad="38100" dist="38100" dir="2700000" algn="tl">
                    <a:srgbClr val="000000"/>
                  </a:outerShdw>
                </a:effectLst>
                <a:ea typeface="宋体" panose="02010600030101010101" pitchFamily="2" charset="-122"/>
              </a:rPr>
              <a:t>normals, colors, textures, ...</a:t>
            </a:r>
            <a:r>
              <a:rPr lang="en-US" altLang="zh-CN" sz="2600">
                <a:effectLst>
                  <a:outerShdw blurRad="38100" dist="38100" dir="2700000" algn="tl">
                    <a:srgbClr val="000000"/>
                  </a:outerShdw>
                </a:effectLst>
                <a:ea typeface="宋体" panose="02010600030101010101" pitchFamily="2" charset="-122"/>
              </a:rPr>
              <a:t>)</a:t>
            </a:r>
          </a:p>
        </p:txBody>
      </p:sp>
      <p:sp>
        <p:nvSpPr>
          <p:cNvPr id="774154" name="Rectangle 10"/>
          <p:cNvSpPr>
            <a:spLocks noChangeArrowheads="1"/>
          </p:cNvSpPr>
          <p:nvPr/>
        </p:nvSpPr>
        <p:spPr bwMode="auto">
          <a:xfrm>
            <a:off x="5343525" y="1290638"/>
            <a:ext cx="1449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2800">
                <a:effectLst>
                  <a:outerShdw blurRad="38100" dist="38100" dir="2700000" algn="tl">
                    <a:srgbClr val="000000"/>
                  </a:outerShdw>
                </a:effectLst>
                <a:ea typeface="宋体" panose="02010600030101010101" pitchFamily="2" charset="-122"/>
              </a:rPr>
              <a:t>mesh </a:t>
            </a:r>
            <a:r>
              <a:rPr lang="en-US" altLang="zh-CN" sz="2800" i="1">
                <a:effectLst>
                  <a:outerShdw blurRad="38100" dist="38100" dir="2700000" algn="tl">
                    <a:srgbClr val="000000"/>
                  </a:outerShdw>
                </a:effectLst>
                <a:ea typeface="宋体" panose="02010600030101010101" pitchFamily="2" charset="-122"/>
              </a:rPr>
              <a:t>M</a:t>
            </a:r>
          </a:p>
        </p:txBody>
      </p:sp>
      <p:sp>
        <p:nvSpPr>
          <p:cNvPr id="774155" name="Oval 11"/>
          <p:cNvSpPr>
            <a:spLocks noChangeArrowheads="1"/>
          </p:cNvSpPr>
          <p:nvPr/>
        </p:nvSpPr>
        <p:spPr bwMode="blackWhite">
          <a:xfrm>
            <a:off x="7578725" y="3911600"/>
            <a:ext cx="215900" cy="292100"/>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156" name="Rectangle 12"/>
          <p:cNvSpPr>
            <a:spLocks noChangeArrowheads="1"/>
          </p:cNvSpPr>
          <p:nvPr/>
        </p:nvSpPr>
        <p:spPr bwMode="auto">
          <a:xfrm>
            <a:off x="3844925" y="3825875"/>
            <a:ext cx="263842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a:effectLst>
                  <a:outerShdw blurRad="38100" dist="38100" dir="2700000" algn="tl">
                    <a:srgbClr val="000000"/>
                  </a:outerShdw>
                </a:effectLst>
                <a:ea typeface="宋体" panose="02010600030101010101" pitchFamily="2" charset="-122"/>
              </a:rPr>
              <a:t>Vertex 1  x</a:t>
            </a:r>
            <a:r>
              <a:rPr lang="en-US" altLang="zh-CN" sz="2600" baseline="-25000">
                <a:effectLst>
                  <a:outerShdw blurRad="38100" dist="38100" dir="2700000" algn="tl">
                    <a:srgbClr val="000000"/>
                  </a:outerShdw>
                </a:effectLst>
                <a:ea typeface="宋体" panose="02010600030101010101" pitchFamily="2" charset="-122"/>
              </a:rPr>
              <a:t>1</a:t>
            </a:r>
            <a:r>
              <a:rPr lang="en-US" altLang="zh-CN" sz="2600">
                <a:effectLst>
                  <a:outerShdw blurRad="38100" dist="38100" dir="2700000" algn="tl">
                    <a:srgbClr val="000000"/>
                  </a:outerShdw>
                </a:effectLst>
                <a:ea typeface="宋体" panose="02010600030101010101" pitchFamily="2" charset="-122"/>
              </a:rPr>
              <a:t> y</a:t>
            </a:r>
            <a:r>
              <a:rPr lang="en-US" altLang="zh-CN" sz="2600" baseline="-25000">
                <a:effectLst>
                  <a:outerShdw blurRad="38100" dist="38100" dir="2700000" algn="tl">
                    <a:srgbClr val="000000"/>
                  </a:outerShdw>
                </a:effectLst>
                <a:ea typeface="宋体" panose="02010600030101010101" pitchFamily="2" charset="-122"/>
              </a:rPr>
              <a:t>1</a:t>
            </a:r>
            <a:r>
              <a:rPr lang="en-US" altLang="zh-CN" sz="2600">
                <a:effectLst>
                  <a:outerShdw blurRad="38100" dist="38100" dir="2700000" algn="tl">
                    <a:srgbClr val="000000"/>
                  </a:outerShdw>
                </a:effectLst>
                <a:ea typeface="宋体" panose="02010600030101010101" pitchFamily="2" charset="-122"/>
              </a:rPr>
              <a:t> z</a:t>
            </a:r>
            <a:r>
              <a:rPr lang="en-US" altLang="zh-CN" sz="2600" baseline="-25000">
                <a:effectLst>
                  <a:outerShdw blurRad="38100" dist="38100" dir="2700000" algn="tl">
                    <a:srgbClr val="000000"/>
                  </a:outerShdw>
                </a:effectLst>
                <a:ea typeface="宋体" panose="02010600030101010101" pitchFamily="2" charset="-122"/>
              </a:rPr>
              <a:t>1</a:t>
            </a:r>
            <a:endParaRPr lang="en-US" altLang="zh-CN" sz="2600">
              <a:effectLst>
                <a:outerShdw blurRad="38100" dist="38100" dir="2700000" algn="tl">
                  <a:srgbClr val="000000"/>
                </a:outerShdw>
              </a:effectLst>
              <a:ea typeface="宋体" panose="02010600030101010101" pitchFamily="2" charset="-122"/>
            </a:endParaRPr>
          </a:p>
          <a:p>
            <a:pPr eaLnBrk="0" hangingPunct="0"/>
            <a:r>
              <a:rPr lang="en-US" altLang="zh-CN" sz="2600">
                <a:effectLst>
                  <a:outerShdw blurRad="38100" dist="38100" dir="2700000" algn="tl">
                    <a:srgbClr val="000000"/>
                  </a:outerShdw>
                </a:effectLst>
                <a:ea typeface="宋体" panose="02010600030101010101" pitchFamily="2" charset="-122"/>
              </a:rPr>
              <a:t>Vertex 2  x</a:t>
            </a:r>
            <a:r>
              <a:rPr lang="en-US" altLang="zh-CN" sz="2600" baseline="-25000">
                <a:effectLst>
                  <a:outerShdw blurRad="38100" dist="38100" dir="2700000" algn="tl">
                    <a:srgbClr val="000000"/>
                  </a:outerShdw>
                </a:effectLst>
                <a:ea typeface="宋体" panose="02010600030101010101" pitchFamily="2" charset="-122"/>
              </a:rPr>
              <a:t>2</a:t>
            </a:r>
            <a:r>
              <a:rPr lang="en-US" altLang="zh-CN" sz="2600">
                <a:effectLst>
                  <a:outerShdw blurRad="38100" dist="38100" dir="2700000" algn="tl">
                    <a:srgbClr val="000000"/>
                  </a:outerShdw>
                </a:effectLst>
                <a:ea typeface="宋体" panose="02010600030101010101" pitchFamily="2" charset="-122"/>
              </a:rPr>
              <a:t> y</a:t>
            </a:r>
            <a:r>
              <a:rPr lang="en-US" altLang="zh-CN" sz="2600" baseline="-25000">
                <a:effectLst>
                  <a:outerShdw blurRad="38100" dist="38100" dir="2700000" algn="tl">
                    <a:srgbClr val="000000"/>
                  </a:outerShdw>
                </a:effectLst>
                <a:ea typeface="宋体" panose="02010600030101010101" pitchFamily="2" charset="-122"/>
              </a:rPr>
              <a:t>2</a:t>
            </a:r>
            <a:r>
              <a:rPr lang="en-US" altLang="zh-CN" sz="2600">
                <a:effectLst>
                  <a:outerShdw blurRad="38100" dist="38100" dir="2700000" algn="tl">
                    <a:srgbClr val="000000"/>
                  </a:outerShdw>
                </a:effectLst>
                <a:ea typeface="宋体" panose="02010600030101010101" pitchFamily="2" charset="-122"/>
              </a:rPr>
              <a:t> z</a:t>
            </a:r>
            <a:r>
              <a:rPr lang="en-US" altLang="zh-CN" sz="2600" baseline="-25000">
                <a:effectLst>
                  <a:outerShdw blurRad="38100" dist="38100" dir="2700000" algn="tl">
                    <a:srgbClr val="000000"/>
                  </a:outerShdw>
                </a:effectLst>
                <a:ea typeface="宋体" panose="02010600030101010101" pitchFamily="2" charset="-122"/>
              </a:rPr>
              <a:t>2</a:t>
            </a:r>
            <a:endParaRPr lang="en-US" altLang="zh-CN" sz="2600">
              <a:effectLst>
                <a:outerShdw blurRad="38100" dist="38100" dir="2700000" algn="tl">
                  <a:srgbClr val="000000"/>
                </a:outerShdw>
              </a:effectLst>
              <a:ea typeface="宋体" panose="02010600030101010101" pitchFamily="2" charset="-122"/>
            </a:endParaRPr>
          </a:p>
          <a:p>
            <a:pPr eaLnBrk="0" hangingPunct="0"/>
            <a:r>
              <a:rPr lang="en-US" altLang="zh-CN" sz="2600">
                <a:effectLst>
                  <a:outerShdw blurRad="38100" dist="38100" dir="2700000" algn="tl">
                    <a:srgbClr val="000000"/>
                  </a:outerShdw>
                </a:effectLst>
                <a:ea typeface="宋体" panose="02010600030101010101" pitchFamily="2" charset="-122"/>
              </a:rPr>
              <a:t>…</a:t>
            </a:r>
          </a:p>
          <a:p>
            <a:pPr eaLnBrk="0" hangingPunct="0"/>
            <a:endParaRPr lang="zh-CN" altLang="en-US" sz="2600">
              <a:effectLst>
                <a:outerShdw blurRad="38100" dist="38100" dir="2700000" algn="tl">
                  <a:srgbClr val="000000"/>
                </a:outerShdw>
              </a:effectLst>
              <a:ea typeface="宋体" panose="02010600030101010101" pitchFamily="2" charset="-122"/>
            </a:endParaRPr>
          </a:p>
        </p:txBody>
      </p:sp>
      <p:sp>
        <p:nvSpPr>
          <p:cNvPr id="774157" name="Rectangle 13"/>
          <p:cNvSpPr>
            <a:spLocks noChangeArrowheads="1"/>
          </p:cNvSpPr>
          <p:nvPr/>
        </p:nvSpPr>
        <p:spPr bwMode="auto">
          <a:xfrm>
            <a:off x="6680200" y="3825875"/>
            <a:ext cx="1744663"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a:effectLst>
                  <a:outerShdw blurRad="38100" dist="38100" dir="2700000" algn="tl">
                    <a:srgbClr val="000000"/>
                  </a:outerShdw>
                </a:effectLst>
                <a:ea typeface="宋体" panose="02010600030101010101" pitchFamily="2" charset="-122"/>
              </a:rPr>
              <a:t>Face </a:t>
            </a:r>
            <a:r>
              <a:rPr lang="en-US" altLang="zh-CN" sz="2600">
                <a:solidFill>
                  <a:schemeClr val="accent2"/>
                </a:solidFill>
                <a:effectLst>
                  <a:outerShdw blurRad="38100" dist="38100" dir="2700000" algn="tl">
                    <a:srgbClr val="000000"/>
                  </a:outerShdw>
                </a:effectLst>
                <a:ea typeface="宋体" panose="02010600030101010101" pitchFamily="2" charset="-122"/>
              </a:rPr>
              <a:t>1</a:t>
            </a:r>
            <a:r>
              <a:rPr lang="en-US" altLang="zh-CN" sz="2600">
                <a:effectLst>
                  <a:outerShdw blurRad="38100" dist="38100" dir="2700000" algn="tl">
                    <a:srgbClr val="000000"/>
                  </a:outerShdw>
                </a:effectLst>
                <a:ea typeface="宋体" panose="02010600030101010101" pitchFamily="2" charset="-122"/>
              </a:rPr>
              <a:t> 2 3</a:t>
            </a:r>
          </a:p>
          <a:p>
            <a:pPr eaLnBrk="0" hangingPunct="0"/>
            <a:r>
              <a:rPr lang="en-US" altLang="zh-CN" sz="2600">
                <a:effectLst>
                  <a:outerShdw blurRad="38100" dist="38100" dir="2700000" algn="tl">
                    <a:srgbClr val="000000"/>
                  </a:outerShdw>
                </a:effectLst>
                <a:ea typeface="宋体" panose="02010600030101010101" pitchFamily="2" charset="-122"/>
              </a:rPr>
              <a:t>Face 3 2 4</a:t>
            </a:r>
          </a:p>
          <a:p>
            <a:pPr eaLnBrk="0" hangingPunct="0"/>
            <a:r>
              <a:rPr lang="en-US" altLang="zh-CN" sz="2600">
                <a:effectLst>
                  <a:outerShdw blurRad="38100" dist="38100" dir="2700000" algn="tl">
                    <a:srgbClr val="000000"/>
                  </a:outerShdw>
                </a:effectLst>
                <a:ea typeface="宋体" panose="02010600030101010101" pitchFamily="2" charset="-122"/>
              </a:rPr>
              <a:t>Face 4 2 7</a:t>
            </a:r>
          </a:p>
          <a:p>
            <a:pPr eaLnBrk="0" hangingPunct="0"/>
            <a:r>
              <a:rPr lang="en-US" altLang="zh-CN" sz="2600">
                <a:effectLst>
                  <a:outerShdw blurRad="38100" dist="38100" dir="2700000" algn="tl">
                    <a:srgbClr val="000000"/>
                  </a:outerShdw>
                </a:effectLst>
                <a:ea typeface="宋体" panose="02010600030101010101" pitchFamily="2" charset="-122"/>
              </a:rPr>
              <a:t>…</a:t>
            </a:r>
          </a:p>
          <a:p>
            <a:pPr eaLnBrk="0" hangingPunct="0"/>
            <a:endParaRPr lang="zh-CN" altLang="en-US" sz="2600">
              <a:effectLst>
                <a:outerShdw blurRad="38100" dist="38100" dir="2700000" algn="tl">
                  <a:srgbClr val="000000"/>
                </a:outerShdw>
              </a:effectLst>
              <a:ea typeface="宋体" panose="02010600030101010101" pitchFamily="2" charset="-122"/>
            </a:endParaRPr>
          </a:p>
        </p:txBody>
      </p:sp>
      <p:sp>
        <p:nvSpPr>
          <p:cNvPr id="774158" name="Arc 14"/>
          <p:cNvSpPr>
            <a:spLocks/>
          </p:cNvSpPr>
          <p:nvPr/>
        </p:nvSpPr>
        <p:spPr bwMode="auto">
          <a:xfrm>
            <a:off x="5095875" y="4171950"/>
            <a:ext cx="2544763" cy="144463"/>
          </a:xfrm>
          <a:custGeom>
            <a:avLst/>
            <a:gdLst>
              <a:gd name="G0" fmla="+- 21600 0 0"/>
              <a:gd name="G1" fmla="+- 4594 0 0"/>
              <a:gd name="G2" fmla="+- 21600 0 0"/>
              <a:gd name="T0" fmla="*/ 43169 w 43169"/>
              <a:gd name="T1" fmla="*/ 5747 h 26194"/>
              <a:gd name="T2" fmla="*/ 494 w 43169"/>
              <a:gd name="T3" fmla="*/ 0 h 26194"/>
              <a:gd name="T4" fmla="*/ 21600 w 43169"/>
              <a:gd name="T5" fmla="*/ 4594 h 26194"/>
            </a:gdLst>
            <a:ahLst/>
            <a:cxnLst>
              <a:cxn ang="0">
                <a:pos x="T0" y="T1"/>
              </a:cxn>
              <a:cxn ang="0">
                <a:pos x="T2" y="T3"/>
              </a:cxn>
              <a:cxn ang="0">
                <a:pos x="T4" y="T5"/>
              </a:cxn>
            </a:cxnLst>
            <a:rect l="0" t="0" r="r" b="b"/>
            <a:pathLst>
              <a:path w="43169" h="26194" fill="none" extrusionOk="0">
                <a:moveTo>
                  <a:pt x="43169" y="5747"/>
                </a:moveTo>
                <a:cubicBezTo>
                  <a:pt x="42556" y="17211"/>
                  <a:pt x="33081" y="26194"/>
                  <a:pt x="21600" y="26194"/>
                </a:cubicBezTo>
                <a:cubicBezTo>
                  <a:pt x="9670" y="26194"/>
                  <a:pt x="0" y="16523"/>
                  <a:pt x="0" y="4594"/>
                </a:cubicBezTo>
                <a:cubicBezTo>
                  <a:pt x="0" y="3049"/>
                  <a:pt x="165" y="1509"/>
                  <a:pt x="494" y="0"/>
                </a:cubicBezTo>
              </a:path>
              <a:path w="43169" h="26194" stroke="0" extrusionOk="0">
                <a:moveTo>
                  <a:pt x="43169" y="5747"/>
                </a:moveTo>
                <a:cubicBezTo>
                  <a:pt x="42556" y="17211"/>
                  <a:pt x="33081" y="26194"/>
                  <a:pt x="21600" y="26194"/>
                </a:cubicBezTo>
                <a:cubicBezTo>
                  <a:pt x="9670" y="26194"/>
                  <a:pt x="0" y="16523"/>
                  <a:pt x="0" y="4594"/>
                </a:cubicBezTo>
                <a:cubicBezTo>
                  <a:pt x="0" y="3049"/>
                  <a:pt x="165" y="1509"/>
                  <a:pt x="494" y="0"/>
                </a:cubicBezTo>
                <a:lnTo>
                  <a:pt x="21600" y="4594"/>
                </a:lnTo>
                <a:close/>
              </a:path>
            </a:pathLst>
          </a:custGeom>
          <a:noFill/>
          <a:ln w="25400" cap="rnd">
            <a:solidFill>
              <a:schemeClr val="tx2"/>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7402877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5" name="Rectangle 3"/>
          <p:cNvSpPr>
            <a:spLocks noGrp="1" noChangeArrowheads="1"/>
          </p:cNvSpPr>
          <p:nvPr>
            <p:ph type="title"/>
          </p:nvPr>
        </p:nvSpPr>
        <p:spPr>
          <a:noFill/>
          <a:ln/>
        </p:spPr>
        <p:txBody>
          <a:bodyPr lIns="92075" tIns="46038" rIns="92075" bIns="46038" anchorCtr="1"/>
          <a:lstStyle/>
          <a:p>
            <a:r>
              <a:rPr lang="zh-CN" altLang="en-US" dirty="0">
                <a:ea typeface="宋体" panose="02010600030101010101" pitchFamily="2" charset="-122"/>
              </a:rPr>
              <a:t>   </a:t>
            </a:r>
            <a:r>
              <a:rPr lang="en-US" altLang="zh-CN" dirty="0">
                <a:ea typeface="宋体" panose="02010600030101010101" pitchFamily="2" charset="-122"/>
              </a:rPr>
              <a:t>Mesh simplification</a:t>
            </a:r>
          </a:p>
        </p:txBody>
      </p:sp>
      <p:pic>
        <p:nvPicPr>
          <p:cNvPr id="77619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3163888" y="1268413"/>
            <a:ext cx="2368550" cy="2368550"/>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6197" name="Rectangle 5"/>
          <p:cNvSpPr>
            <a:spLocks noChangeArrowheads="1"/>
          </p:cNvSpPr>
          <p:nvPr/>
        </p:nvSpPr>
        <p:spPr bwMode="auto">
          <a:xfrm>
            <a:off x="4506913" y="1211263"/>
            <a:ext cx="111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13,000</a:t>
            </a:r>
          </a:p>
        </p:txBody>
      </p:sp>
      <p:sp>
        <p:nvSpPr>
          <p:cNvPr id="776198" name="Rectangle 6"/>
          <p:cNvSpPr>
            <a:spLocks noChangeArrowheads="1"/>
          </p:cNvSpPr>
          <p:nvPr/>
        </p:nvSpPr>
        <p:spPr bwMode="auto">
          <a:xfrm>
            <a:off x="6019800" y="1439863"/>
            <a:ext cx="30305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effectLst>
                  <a:outerShdw blurRad="38100" dist="38100" dir="2700000" algn="tl">
                    <a:srgbClr val="000000"/>
                  </a:outerShdw>
                </a:effectLst>
                <a:ea typeface="宋体" panose="02010600030101010101" pitchFamily="2" charset="-122"/>
              </a:rPr>
              <a:t>[Schroeder-etal92]</a:t>
            </a:r>
          </a:p>
          <a:p>
            <a:pPr eaLnBrk="0" hangingPunct="0"/>
            <a:r>
              <a:rPr lang="en-US" altLang="zh-CN" sz="2400">
                <a:effectLst>
                  <a:outerShdw blurRad="38100" dist="38100" dir="2700000" algn="tl">
                    <a:srgbClr val="000000"/>
                  </a:outerShdw>
                </a:effectLst>
                <a:ea typeface="宋体" panose="02010600030101010101" pitchFamily="2" charset="-122"/>
              </a:rPr>
              <a:t>[Turk92]</a:t>
            </a:r>
          </a:p>
          <a:p>
            <a:pPr eaLnBrk="0" hangingPunct="0"/>
            <a:r>
              <a:rPr lang="en-US" altLang="zh-CN" sz="2400">
                <a:effectLst>
                  <a:outerShdw blurRad="38100" dist="38100" dir="2700000" algn="tl">
                    <a:srgbClr val="000000"/>
                  </a:outerShdw>
                </a:effectLst>
                <a:ea typeface="宋体" panose="02010600030101010101" pitchFamily="2" charset="-122"/>
              </a:rPr>
              <a:t>[Hoppe-etal93]</a:t>
            </a:r>
          </a:p>
          <a:p>
            <a:pPr eaLnBrk="0" hangingPunct="0"/>
            <a:r>
              <a:rPr lang="en-US" altLang="zh-CN" sz="2400">
                <a:effectLst>
                  <a:outerShdw blurRad="38100" dist="38100" dir="2700000" algn="tl">
                    <a:srgbClr val="000000"/>
                  </a:outerShdw>
                </a:effectLst>
                <a:ea typeface="宋体" panose="02010600030101010101" pitchFamily="2" charset="-122"/>
              </a:rPr>
              <a:t>[Rossignac-Borrel93]</a:t>
            </a:r>
          </a:p>
          <a:p>
            <a:pPr eaLnBrk="0" hangingPunct="0"/>
            <a:r>
              <a:rPr lang="en-US" altLang="zh-CN" sz="2400">
                <a:effectLst>
                  <a:outerShdw blurRad="38100" dist="38100" dir="2700000" algn="tl">
                    <a:srgbClr val="000000"/>
                  </a:outerShdw>
                </a:effectLst>
                <a:ea typeface="宋体" panose="02010600030101010101" pitchFamily="2" charset="-122"/>
              </a:rPr>
              <a:t>[Cohen-etal96]</a:t>
            </a:r>
          </a:p>
          <a:p>
            <a:pPr eaLnBrk="0" hangingPunct="0"/>
            <a:r>
              <a:rPr lang="en-US" altLang="zh-CN" sz="2400">
                <a:effectLst>
                  <a:outerShdw blurRad="38100" dist="38100" dir="2700000" algn="tl">
                    <a:srgbClr val="000000"/>
                  </a:outerShdw>
                </a:effectLst>
                <a:ea typeface="宋体" panose="02010600030101010101" pitchFamily="2" charset="-122"/>
              </a:rPr>
              <a:t>...</a:t>
            </a:r>
          </a:p>
        </p:txBody>
      </p:sp>
      <p:sp>
        <p:nvSpPr>
          <p:cNvPr id="776199" name="AutoShape 7"/>
          <p:cNvSpPr>
            <a:spLocks noChangeArrowheads="1"/>
          </p:cNvSpPr>
          <p:nvPr/>
        </p:nvSpPr>
        <p:spPr bwMode="auto">
          <a:xfrm rot="8100000">
            <a:off x="3201988" y="3871913"/>
            <a:ext cx="504825" cy="149225"/>
          </a:xfrm>
          <a:prstGeom prst="rightArrow">
            <a:avLst>
              <a:gd name="adj1" fmla="val 50000"/>
              <a:gd name="adj2" fmla="val 169165"/>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6200" name="AutoShape 8"/>
          <p:cNvSpPr>
            <a:spLocks noChangeArrowheads="1"/>
          </p:cNvSpPr>
          <p:nvPr/>
        </p:nvSpPr>
        <p:spPr bwMode="auto">
          <a:xfrm rot="13500000" flipH="1">
            <a:off x="5106988" y="3871913"/>
            <a:ext cx="504825" cy="149225"/>
          </a:xfrm>
          <a:prstGeom prst="rightArrow">
            <a:avLst>
              <a:gd name="adj1" fmla="val 50000"/>
              <a:gd name="adj2" fmla="val 169165"/>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76201"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1192213" y="4173538"/>
            <a:ext cx="2368550" cy="2368550"/>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6202" name="Rectangle 10"/>
          <p:cNvSpPr>
            <a:spLocks noChangeArrowheads="1"/>
          </p:cNvSpPr>
          <p:nvPr/>
        </p:nvSpPr>
        <p:spPr bwMode="auto">
          <a:xfrm>
            <a:off x="2678113" y="4125913"/>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1,000</a:t>
            </a:r>
          </a:p>
        </p:txBody>
      </p:sp>
      <p:pic>
        <p:nvPicPr>
          <p:cNvPr id="77620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blackGray">
          <a:xfrm>
            <a:off x="5135563" y="4173538"/>
            <a:ext cx="2368550" cy="2368550"/>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6204" name="Rectangle 12"/>
          <p:cNvSpPr>
            <a:spLocks noChangeArrowheads="1"/>
          </p:cNvSpPr>
          <p:nvPr/>
        </p:nvSpPr>
        <p:spPr bwMode="auto">
          <a:xfrm>
            <a:off x="6869113" y="4125913"/>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200</a:t>
            </a:r>
          </a:p>
        </p:txBody>
      </p:sp>
      <p:sp>
        <p:nvSpPr>
          <p:cNvPr id="776205" name="Rectangle 13"/>
          <p:cNvSpPr>
            <a:spLocks noChangeArrowheads="1"/>
          </p:cNvSpPr>
          <p:nvPr/>
        </p:nvSpPr>
        <p:spPr bwMode="auto">
          <a:xfrm>
            <a:off x="4133850" y="5911850"/>
            <a:ext cx="43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3600">
                <a:solidFill>
                  <a:schemeClr val="tx2"/>
                </a:solidFill>
                <a:effectLst>
                  <a:outerShdw blurRad="38100" dist="38100" dir="2700000" algn="tl">
                    <a:srgbClr val="000000"/>
                  </a:outerShdw>
                </a:effectLst>
                <a:ea typeface="宋体" panose="02010600030101010101" pitchFamily="2" charset="-122"/>
              </a:rPr>
              <a:t>?</a:t>
            </a:r>
          </a:p>
        </p:txBody>
      </p:sp>
      <p:sp>
        <p:nvSpPr>
          <p:cNvPr id="776206" name="Line 14"/>
          <p:cNvSpPr>
            <a:spLocks noChangeShapeType="1"/>
          </p:cNvSpPr>
          <p:nvPr/>
        </p:nvSpPr>
        <p:spPr bwMode="auto">
          <a:xfrm>
            <a:off x="3733800" y="5867400"/>
            <a:ext cx="1295400" cy="0"/>
          </a:xfrm>
          <a:prstGeom prst="line">
            <a:avLst/>
          </a:prstGeom>
          <a:noFill/>
          <a:ln w="76200">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5310574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3" name="Rectangle 3"/>
          <p:cNvSpPr>
            <a:spLocks noGrp="1" noChangeArrowheads="1"/>
          </p:cNvSpPr>
          <p:nvPr>
            <p:ph type="title"/>
          </p:nvPr>
        </p:nvSpPr>
        <p:spPr>
          <a:noFill/>
          <a:ln/>
        </p:spPr>
        <p:txBody>
          <a:bodyPr lIns="92075" tIns="46038" rIns="92075" bIns="46038" anchorCtr="1"/>
          <a:lstStyle/>
          <a:p>
            <a:r>
              <a:rPr lang="zh-CN" altLang="en-US">
                <a:ea typeface="宋体" panose="02010600030101010101" pitchFamily="2" charset="-122"/>
              </a:rPr>
              <a:t>     </a:t>
            </a:r>
            <a:r>
              <a:rPr lang="en-US" altLang="zh-CN">
                <a:ea typeface="宋体" panose="02010600030101010101" pitchFamily="2" charset="-122"/>
              </a:rPr>
              <a:t>Level-of-detail (LOD)</a:t>
            </a:r>
          </a:p>
        </p:txBody>
      </p:sp>
      <p:sp>
        <p:nvSpPr>
          <p:cNvPr id="778244" name="Rectangle 4"/>
          <p:cNvSpPr>
            <a:spLocks noChangeArrowheads="1"/>
          </p:cNvSpPr>
          <p:nvPr/>
        </p:nvSpPr>
        <p:spPr bwMode="auto">
          <a:xfrm>
            <a:off x="6553200" y="1439863"/>
            <a:ext cx="2301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effectLst>
                  <a:outerShdw blurRad="38100" dist="38100" dir="2700000" algn="tl">
                    <a:srgbClr val="000000"/>
                  </a:outerShdw>
                </a:effectLst>
                <a:ea typeface="宋体" panose="02010600030101010101" pitchFamily="2" charset="-122"/>
              </a:rPr>
              <a:t>[Clark76]</a:t>
            </a:r>
          </a:p>
          <a:p>
            <a:pPr eaLnBrk="0" hangingPunct="0"/>
            <a:r>
              <a:rPr lang="en-US" altLang="zh-CN" sz="2400">
                <a:effectLst>
                  <a:outerShdw blurRad="38100" dist="38100" dir="2700000" algn="tl">
                    <a:srgbClr val="000000"/>
                  </a:outerShdw>
                </a:effectLst>
                <a:ea typeface="宋体" panose="02010600030101010101" pitchFamily="2" charset="-122"/>
              </a:rPr>
              <a:t>[Funkhouser93]</a:t>
            </a:r>
          </a:p>
        </p:txBody>
      </p:sp>
      <p:sp>
        <p:nvSpPr>
          <p:cNvPr id="778245" name="AutoShape 5"/>
          <p:cNvSpPr>
            <a:spLocks noChangeArrowheads="1"/>
          </p:cNvSpPr>
          <p:nvPr/>
        </p:nvSpPr>
        <p:spPr bwMode="blackWhite">
          <a:xfrm>
            <a:off x="3435350" y="1606550"/>
            <a:ext cx="2349500" cy="825500"/>
          </a:xfrm>
          <a:prstGeom prst="hexagon">
            <a:avLst>
              <a:gd name="adj" fmla="val 32283"/>
              <a:gd name="vf" fmla="val 115470"/>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eaLnBrk="0" hangingPunct="0">
              <a:lnSpc>
                <a:spcPct val="80000"/>
              </a:lnSpc>
            </a:pPr>
            <a:r>
              <a:rPr lang="en-US" altLang="zh-CN" sz="2600">
                <a:effectLst>
                  <a:outerShdw blurRad="38100" dist="38100" dir="2700000" algn="tl">
                    <a:srgbClr val="000000"/>
                  </a:outerShdw>
                </a:effectLst>
                <a:ea typeface="宋体" panose="02010600030101010101" pitchFamily="2" charset="-122"/>
              </a:rPr>
              <a:t>distance</a:t>
            </a:r>
          </a:p>
          <a:p>
            <a:pPr algn="ctr" eaLnBrk="0" hangingPunct="0">
              <a:lnSpc>
                <a:spcPct val="80000"/>
              </a:lnSpc>
            </a:pPr>
            <a:r>
              <a:rPr lang="en-US" altLang="zh-CN" sz="2600">
                <a:effectLst>
                  <a:outerShdw blurRad="38100" dist="38100" dir="2700000" algn="tl">
                    <a:srgbClr val="000000"/>
                  </a:outerShdw>
                </a:effectLst>
                <a:ea typeface="宋体" panose="02010600030101010101" pitchFamily="2" charset="-122"/>
              </a:rPr>
              <a:t>from viewer?</a:t>
            </a:r>
          </a:p>
        </p:txBody>
      </p:sp>
      <p:sp>
        <p:nvSpPr>
          <p:cNvPr id="778246" name="Line 6"/>
          <p:cNvSpPr>
            <a:spLocks noChangeShapeType="1"/>
          </p:cNvSpPr>
          <p:nvPr/>
        </p:nvSpPr>
        <p:spPr bwMode="auto">
          <a:xfrm flipV="1">
            <a:off x="3352800" y="2514600"/>
            <a:ext cx="1219200" cy="68580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47" name="Line 7"/>
          <p:cNvSpPr>
            <a:spLocks noChangeShapeType="1"/>
          </p:cNvSpPr>
          <p:nvPr/>
        </p:nvSpPr>
        <p:spPr bwMode="auto">
          <a:xfrm flipV="1">
            <a:off x="4648200" y="2514600"/>
            <a:ext cx="0" cy="68580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48" name="Line 8"/>
          <p:cNvSpPr>
            <a:spLocks noChangeShapeType="1"/>
          </p:cNvSpPr>
          <p:nvPr/>
        </p:nvSpPr>
        <p:spPr bwMode="auto">
          <a:xfrm flipH="1" flipV="1">
            <a:off x="4724400" y="2514600"/>
            <a:ext cx="1219200" cy="68580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49" name="Line 9"/>
          <p:cNvSpPr>
            <a:spLocks noChangeShapeType="1"/>
          </p:cNvSpPr>
          <p:nvPr/>
        </p:nvSpPr>
        <p:spPr bwMode="auto">
          <a:xfrm flipH="1" flipV="1">
            <a:off x="4800600" y="2514600"/>
            <a:ext cx="2590800" cy="68580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50" name="Line 10"/>
          <p:cNvSpPr>
            <a:spLocks noChangeShapeType="1"/>
          </p:cNvSpPr>
          <p:nvPr/>
        </p:nvSpPr>
        <p:spPr bwMode="auto">
          <a:xfrm flipV="1">
            <a:off x="1828800" y="2514600"/>
            <a:ext cx="2667000" cy="68580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251" name="Rectangle 11"/>
          <p:cNvSpPr>
            <a:spLocks noChangeArrowheads="1"/>
          </p:cNvSpPr>
          <p:nvPr/>
        </p:nvSpPr>
        <p:spPr bwMode="auto">
          <a:xfrm>
            <a:off x="1811338" y="2559050"/>
            <a:ext cx="9556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a:effectLst>
                  <a:outerShdw blurRad="38100" dist="38100" dir="2700000" algn="tl">
                    <a:srgbClr val="000000"/>
                  </a:outerShdw>
                </a:effectLst>
                <a:ea typeface="宋体" panose="02010600030101010101" pitchFamily="2" charset="-122"/>
              </a:rPr>
              <a:t>close</a:t>
            </a:r>
          </a:p>
        </p:txBody>
      </p:sp>
      <p:sp>
        <p:nvSpPr>
          <p:cNvPr id="778252" name="Rectangle 12"/>
          <p:cNvSpPr>
            <a:spLocks noChangeArrowheads="1"/>
          </p:cNvSpPr>
          <p:nvPr/>
        </p:nvSpPr>
        <p:spPr bwMode="auto">
          <a:xfrm>
            <a:off x="6459538" y="2559050"/>
            <a:ext cx="5699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600">
                <a:effectLst>
                  <a:outerShdw blurRad="38100" dist="38100" dir="2700000" algn="tl">
                    <a:srgbClr val="000000"/>
                  </a:outerShdw>
                </a:effectLst>
                <a:ea typeface="宋体" panose="02010600030101010101" pitchFamily="2" charset="-122"/>
              </a:rPr>
              <a:t>far</a:t>
            </a:r>
          </a:p>
        </p:txBody>
      </p:sp>
      <p:pic>
        <p:nvPicPr>
          <p:cNvPr id="778253"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Gray">
          <a:xfrm>
            <a:off x="311150" y="3282950"/>
            <a:ext cx="1654175" cy="1654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8254" name="Rectangle 14"/>
          <p:cNvSpPr>
            <a:spLocks noChangeArrowheads="1"/>
          </p:cNvSpPr>
          <p:nvPr/>
        </p:nvSpPr>
        <p:spPr bwMode="auto">
          <a:xfrm>
            <a:off x="220663" y="3221038"/>
            <a:ext cx="111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10,000</a:t>
            </a:r>
          </a:p>
        </p:txBody>
      </p:sp>
      <p:pic>
        <p:nvPicPr>
          <p:cNvPr id="778255" name="Picture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Gray">
          <a:xfrm>
            <a:off x="2063750" y="3282950"/>
            <a:ext cx="1654175" cy="1654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8256" name="Rectangle 16"/>
          <p:cNvSpPr>
            <a:spLocks noChangeArrowheads="1"/>
          </p:cNvSpPr>
          <p:nvPr/>
        </p:nvSpPr>
        <p:spPr bwMode="auto">
          <a:xfrm>
            <a:off x="2011363" y="3221038"/>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2,000</a:t>
            </a:r>
          </a:p>
        </p:txBody>
      </p:sp>
      <p:pic>
        <p:nvPicPr>
          <p:cNvPr id="778257" name="Picture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blackGray">
          <a:xfrm>
            <a:off x="3816350" y="3282950"/>
            <a:ext cx="1654175" cy="1654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8258" name="Rectangle 18"/>
          <p:cNvSpPr>
            <a:spLocks noChangeArrowheads="1"/>
          </p:cNvSpPr>
          <p:nvPr/>
        </p:nvSpPr>
        <p:spPr bwMode="auto">
          <a:xfrm>
            <a:off x="3744913" y="3221038"/>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1,000</a:t>
            </a:r>
          </a:p>
        </p:txBody>
      </p:sp>
      <p:pic>
        <p:nvPicPr>
          <p:cNvPr id="778259" name="Picture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blackGray">
          <a:xfrm>
            <a:off x="5568950" y="3282950"/>
            <a:ext cx="1654175" cy="1654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8260" name="Rectangle 20"/>
          <p:cNvSpPr>
            <a:spLocks noChangeArrowheads="1"/>
          </p:cNvSpPr>
          <p:nvPr/>
        </p:nvSpPr>
        <p:spPr bwMode="auto">
          <a:xfrm>
            <a:off x="5516563" y="3221038"/>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500</a:t>
            </a:r>
          </a:p>
        </p:txBody>
      </p:sp>
      <p:pic>
        <p:nvPicPr>
          <p:cNvPr id="778261" name="Picture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blackGray">
          <a:xfrm>
            <a:off x="7321550" y="3282950"/>
            <a:ext cx="1654175" cy="1654175"/>
          </a:xfrm>
          <a:prstGeom prst="rect">
            <a:avLst/>
          </a:prstGeom>
          <a:solidFill>
            <a:schemeClr val="tx1"/>
          </a:solidFill>
          <a:ln w="12700">
            <a:solidFill>
              <a:schemeClr val="tx1"/>
            </a:solidFill>
            <a:miter lim="800000"/>
            <a:headEnd/>
            <a:tailEnd/>
          </a:ln>
          <a:effectLst>
            <a:outerShdw dist="107763" dir="2700000" algn="ctr" rotWithShape="0">
              <a:schemeClr val="bg2"/>
            </a:outerShdw>
          </a:effectLst>
        </p:spPr>
      </p:pic>
      <p:sp>
        <p:nvSpPr>
          <p:cNvPr id="778262" name="Rectangle 22"/>
          <p:cNvSpPr>
            <a:spLocks noChangeArrowheads="1"/>
          </p:cNvSpPr>
          <p:nvPr/>
        </p:nvSpPr>
        <p:spPr bwMode="auto">
          <a:xfrm>
            <a:off x="7269163" y="3221038"/>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zh-CN" sz="2400">
                <a:solidFill>
                  <a:srgbClr val="FFFF80"/>
                </a:solidFill>
                <a:effectLst>
                  <a:outerShdw blurRad="38100" dist="38100" dir="2700000" algn="tl">
                    <a:srgbClr val="000000"/>
                  </a:outerShdw>
                </a:effectLst>
                <a:ea typeface="宋体" panose="02010600030101010101" pitchFamily="2" charset="-122"/>
              </a:rPr>
              <a:t>250</a:t>
            </a:r>
          </a:p>
        </p:txBody>
      </p:sp>
      <p:sp>
        <p:nvSpPr>
          <p:cNvPr id="778263" name="Rectangle 23"/>
          <p:cNvSpPr>
            <a:spLocks noChangeArrowheads="1"/>
          </p:cNvSpPr>
          <p:nvPr/>
        </p:nvSpPr>
        <p:spPr bwMode="auto">
          <a:xfrm>
            <a:off x="1617663" y="5238750"/>
            <a:ext cx="573087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120000"/>
              </a:lnSpc>
            </a:pPr>
            <a:r>
              <a:rPr lang="en-US" altLang="zh-CN" sz="3200">
                <a:solidFill>
                  <a:schemeClr val="tx2"/>
                </a:solidFill>
                <a:effectLst>
                  <a:outerShdw blurRad="38100" dist="38100" dir="2700000" algn="tl">
                    <a:srgbClr val="000000"/>
                  </a:outerShdw>
                </a:effectLst>
                <a:ea typeface="宋体" panose="02010600030101010101" pitchFamily="2" charset="-122"/>
              </a:rPr>
              <a:t>Concern: transitions may “pop”</a:t>
            </a:r>
            <a:br>
              <a:rPr lang="en-US" altLang="zh-CN" sz="3200">
                <a:solidFill>
                  <a:schemeClr val="tx2"/>
                </a:solidFill>
                <a:effectLst>
                  <a:outerShdw blurRad="38100" dist="38100" dir="2700000" algn="tl">
                    <a:srgbClr val="000000"/>
                  </a:outerShdw>
                </a:effectLst>
                <a:ea typeface="宋体" panose="02010600030101010101" pitchFamily="2" charset="-122"/>
              </a:rPr>
            </a:br>
            <a:r>
              <a:rPr lang="en-US" altLang="zh-CN" sz="3200">
                <a:solidFill>
                  <a:schemeClr val="tx2"/>
                </a:solidFill>
                <a:effectLst>
                  <a:outerShdw blurRad="38100" dist="38100" dir="2700000" algn="tl">
                    <a:srgbClr val="000000"/>
                  </a:outerShdw>
                </a:effectLst>
                <a:ea typeface="宋体" panose="02010600030101010101" pitchFamily="2" charset="-122"/>
              </a:rPr>
              <a:t>   </a:t>
            </a:r>
            <a:r>
              <a:rPr lang="en-US" altLang="zh-CN" sz="3200">
                <a:solidFill>
                  <a:schemeClr val="tx2"/>
                </a:solidFill>
                <a:effectLst>
                  <a:outerShdw blurRad="38100" dist="38100" dir="2700000" algn="tl">
                    <a:srgbClr val="000000"/>
                  </a:outerShdw>
                </a:effectLst>
                <a:latin typeface="Symbol" panose="05050102010706020507" pitchFamily="18" charset="2"/>
                <a:ea typeface="宋体" panose="02010600030101010101" pitchFamily="2" charset="-122"/>
              </a:rPr>
              <a:t>®</a:t>
            </a:r>
            <a:r>
              <a:rPr lang="en-US" altLang="zh-CN" sz="3200">
                <a:solidFill>
                  <a:schemeClr val="tx2"/>
                </a:solidFill>
                <a:effectLst>
                  <a:outerShdw blurRad="38100" dist="38100" dir="2700000" algn="tl">
                    <a:srgbClr val="000000"/>
                  </a:outerShdw>
                </a:effectLst>
                <a:ea typeface="宋体" panose="02010600030101010101" pitchFamily="2" charset="-122"/>
              </a:rPr>
              <a:t> would like smooth LOD</a:t>
            </a:r>
          </a:p>
        </p:txBody>
      </p:sp>
    </p:spTree>
    <p:extLst>
      <p:ext uri="{BB962C8B-B14F-4D97-AF65-F5344CB8AC3E}">
        <p14:creationId xmlns:p14="http://schemas.microsoft.com/office/powerpoint/2010/main" val="287257328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310"/>
</p:tagLst>
</file>

<file path=ppt/theme/theme1.xml><?xml version="1.0" encoding="utf-8"?>
<a:theme xmlns:a="http://schemas.openxmlformats.org/drawingml/2006/main" name="Default Design">
  <a:themeElements>
    <a:clrScheme name="Custom 1">
      <a:dk1>
        <a:srgbClr val="808080"/>
      </a:dk1>
      <a:lt1>
        <a:srgbClr val="FFFFFF"/>
      </a:lt1>
      <a:dk2>
        <a:srgbClr val="003366"/>
      </a:dk2>
      <a:lt2>
        <a:srgbClr val="FFCC66"/>
      </a:lt2>
      <a:accent1>
        <a:srgbClr val="BBE0E3"/>
      </a:accent1>
      <a:accent2>
        <a:srgbClr val="333399"/>
      </a:accent2>
      <a:accent3>
        <a:srgbClr val="AAADB8"/>
      </a:accent3>
      <a:accent4>
        <a:srgbClr val="DADADA"/>
      </a:accent4>
      <a:accent5>
        <a:srgbClr val="DAEDEF"/>
      </a:accent5>
      <a:accent6>
        <a:srgbClr val="2D2D8A"/>
      </a:accent6>
      <a:hlink>
        <a:srgbClr val="0099CC"/>
      </a:hlink>
      <a:folHlink>
        <a:srgbClr val="0099CC"/>
      </a:folHlink>
    </a:clrScheme>
    <a:fontScheme name="Default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08080"/>
        </a:dk1>
        <a:lt1>
          <a:srgbClr val="EAEAEA"/>
        </a:lt1>
        <a:dk2>
          <a:srgbClr val="003366"/>
        </a:dk2>
        <a:lt2>
          <a:srgbClr val="FFFFFF"/>
        </a:lt2>
        <a:accent1>
          <a:srgbClr val="BBE0E3"/>
        </a:accent1>
        <a:accent2>
          <a:srgbClr val="333399"/>
        </a:accent2>
        <a:accent3>
          <a:srgbClr val="AAADB8"/>
        </a:accent3>
        <a:accent4>
          <a:srgbClr val="C8C8C8"/>
        </a:accent4>
        <a:accent5>
          <a:srgbClr val="DAEDEF"/>
        </a:accent5>
        <a:accent6>
          <a:srgbClr val="2D2D8A"/>
        </a:accent6>
        <a:hlink>
          <a:srgbClr val="0099CC"/>
        </a:hlink>
        <a:folHlink>
          <a:srgbClr val="FF9933"/>
        </a:folHlink>
      </a:clrScheme>
      <a:clrMap bg1="dk2" tx1="lt1" bg2="dk1" tx2="lt2" accent1="accent1" accent2="accent2" accent3="accent3" accent4="accent4" accent5="accent5" accent6="accent6" hlink="hlink" folHlink="folHlink"/>
    </a:extraClrScheme>
    <a:extraClrScheme>
      <a:clrScheme name="Default Design 14">
        <a:dk1>
          <a:srgbClr val="808080"/>
        </a:dk1>
        <a:lt1>
          <a:srgbClr val="FFFFFF"/>
        </a:lt1>
        <a:dk2>
          <a:srgbClr val="003366"/>
        </a:dk2>
        <a:lt2>
          <a:srgbClr val="FFCC66"/>
        </a:lt2>
        <a:accent1>
          <a:srgbClr val="BBE0E3"/>
        </a:accent1>
        <a:accent2>
          <a:srgbClr val="333399"/>
        </a:accent2>
        <a:accent3>
          <a:srgbClr val="AAADB8"/>
        </a:accent3>
        <a:accent4>
          <a:srgbClr val="DADADA"/>
        </a:accent4>
        <a:accent5>
          <a:srgbClr val="DAEDEF"/>
        </a:accent5>
        <a:accent6>
          <a:srgbClr val="2D2D8A"/>
        </a:accent6>
        <a:hlink>
          <a:srgbClr val="0099CC"/>
        </a:hlink>
        <a:folHlink>
          <a:srgbClr val="FF993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7887</TotalTime>
  <Words>4990</Words>
  <Application>Microsoft Office PowerPoint</Application>
  <PresentationFormat>On-screen Show (4:3)</PresentationFormat>
  <Paragraphs>745</Paragraphs>
  <Slides>46</Slides>
  <Notes>46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6" baseType="lpstr">
      <vt:lpstr>Arial Unicode MS</vt:lpstr>
      <vt:lpstr>SimSun</vt:lpstr>
      <vt:lpstr>Arial</vt:lpstr>
      <vt:lpstr>Calibri</vt:lpstr>
      <vt:lpstr>Monotype Sorts</vt:lpstr>
      <vt:lpstr>Symbol</vt:lpstr>
      <vt:lpstr>Times New Roman</vt:lpstr>
      <vt:lpstr>Default Design</vt:lpstr>
      <vt:lpstr>Equation</vt:lpstr>
      <vt:lpstr>VISIO</vt:lpstr>
      <vt:lpstr>Advanced topic: Geometry LOD</vt:lpstr>
      <vt:lpstr>Outline</vt:lpstr>
      <vt:lpstr>Progressive Meshes </vt:lpstr>
      <vt:lpstr>Complex meshes</vt:lpstr>
      <vt:lpstr>Rendering complex meshes</vt:lpstr>
      <vt:lpstr>Contributions</vt:lpstr>
      <vt:lpstr>Traditional mesh representation</vt:lpstr>
      <vt:lpstr>   Mesh simplification</vt:lpstr>
      <vt:lpstr>     Level-of-detail (LOD)</vt:lpstr>
      <vt:lpstr>New mesh simplification procedure</vt:lpstr>
      <vt:lpstr>Simplification process</vt:lpstr>
      <vt:lpstr>Invertible!</vt:lpstr>
      <vt:lpstr>Reconstruction process</vt:lpstr>
      <vt:lpstr>Application: Continuous-resolution LOD</vt:lpstr>
      <vt:lpstr>Property:  Vertex correspondence</vt:lpstr>
      <vt:lpstr>Application:  Smooth transitions</vt:lpstr>
      <vt:lpstr>Application: Progressive transmission</vt:lpstr>
      <vt:lpstr>Application: Selective refinement</vt:lpstr>
      <vt:lpstr>How to select edge collapses?</vt:lpstr>
      <vt:lpstr>Selecting edge collapses</vt:lpstr>
      <vt:lpstr>Summary</vt:lpstr>
      <vt:lpstr>Demos</vt:lpstr>
      <vt:lpstr>View-Dependent Refinement of Progressive Meshes </vt:lpstr>
      <vt:lpstr>View-Independent LOD: Difficulties</vt:lpstr>
      <vt:lpstr>View-dependent LOD</vt:lpstr>
      <vt:lpstr>Contributions</vt:lpstr>
      <vt:lpstr>Review of progressive meshes</vt:lpstr>
      <vt:lpstr>Parent-child vertex relations</vt:lpstr>
      <vt:lpstr>Vertex hierarchy</vt:lpstr>
      <vt:lpstr>Selective refinement</vt:lpstr>
      <vt:lpstr>vspl/ecol restrictions</vt:lpstr>
      <vt:lpstr>Runtime algorithm</vt:lpstr>
      <vt:lpstr>View-dependent refinement criteria</vt:lpstr>
      <vt:lpstr>(1) View frustum</vt:lpstr>
      <vt:lpstr>(2) Surface orientation</vt:lpstr>
      <vt:lpstr>(3) Screen-space geometric error</vt:lpstr>
      <vt:lpstr>All three criteria together</vt:lpstr>
      <vt:lpstr>Fast rendering: triangle strips</vt:lpstr>
      <vt:lpstr>Geomorphs</vt:lpstr>
      <vt:lpstr>Summary</vt:lpstr>
      <vt:lpstr>Demo</vt:lpstr>
      <vt:lpstr>Dynamic View-Dependent Simplification for Polygonal Models</vt:lpstr>
      <vt:lpstr>Real-Time Update</vt:lpstr>
      <vt:lpstr>Adaptive LOD</vt:lpstr>
      <vt:lpstr>Later work</vt:lpstr>
      <vt:lpstr>Acknowledgements</vt:lpstr>
    </vt:vector>
  </TitlesOfParts>
  <Company>HKUST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Visual Introduction to Computer Graphics</dc:title>
  <dc:creator>Pedro Sander</dc:creator>
  <cp:lastModifiedBy>Pedro Sander</cp:lastModifiedBy>
  <cp:revision>533</cp:revision>
  <dcterms:created xsi:type="dcterms:W3CDTF">2003-01-21T19:34:39Z</dcterms:created>
  <dcterms:modified xsi:type="dcterms:W3CDTF">2015-04-30T02:21:54Z</dcterms:modified>
</cp:coreProperties>
</file>